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 id="2147483970" r:id="rId2"/>
    <p:sldMasterId id="2147483974" r:id="rId3"/>
    <p:sldMasterId id="2147483992" r:id="rId4"/>
    <p:sldMasterId id="2147484003" r:id="rId5"/>
  </p:sldMasterIdLst>
  <p:notesMasterIdLst>
    <p:notesMasterId r:id="rId90"/>
  </p:notesMasterIdLst>
  <p:handoutMasterIdLst>
    <p:handoutMasterId r:id="rId91"/>
  </p:handoutMasterIdLst>
  <p:sldIdLst>
    <p:sldId id="345" r:id="rId6"/>
    <p:sldId id="353" r:id="rId7"/>
    <p:sldId id="359" r:id="rId8"/>
    <p:sldId id="354" r:id="rId9"/>
    <p:sldId id="357" r:id="rId10"/>
    <p:sldId id="358" r:id="rId11"/>
    <p:sldId id="360" r:id="rId12"/>
    <p:sldId id="362" r:id="rId13"/>
    <p:sldId id="347" r:id="rId14"/>
    <p:sldId id="363" r:id="rId15"/>
    <p:sldId id="368" r:id="rId16"/>
    <p:sldId id="364" r:id="rId17"/>
    <p:sldId id="365" r:id="rId18"/>
    <p:sldId id="369" r:id="rId19"/>
    <p:sldId id="370" r:id="rId20"/>
    <p:sldId id="371" r:id="rId21"/>
    <p:sldId id="366" r:id="rId22"/>
    <p:sldId id="348" r:id="rId23"/>
    <p:sldId id="372" r:id="rId24"/>
    <p:sldId id="349" r:id="rId25"/>
    <p:sldId id="378" r:id="rId26"/>
    <p:sldId id="375" r:id="rId27"/>
    <p:sldId id="373" r:id="rId28"/>
    <p:sldId id="377" r:id="rId29"/>
    <p:sldId id="374" r:id="rId30"/>
    <p:sldId id="376" r:id="rId31"/>
    <p:sldId id="379" r:id="rId32"/>
    <p:sldId id="351"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413" r:id="rId66"/>
    <p:sldId id="414" r:id="rId67"/>
    <p:sldId id="415" r:id="rId68"/>
    <p:sldId id="416" r:id="rId69"/>
    <p:sldId id="417" r:id="rId70"/>
    <p:sldId id="418" r:id="rId71"/>
    <p:sldId id="419" r:id="rId72"/>
    <p:sldId id="420" r:id="rId73"/>
    <p:sldId id="421" r:id="rId74"/>
    <p:sldId id="422" r:id="rId75"/>
    <p:sldId id="423" r:id="rId76"/>
    <p:sldId id="424" r:id="rId77"/>
    <p:sldId id="425" r:id="rId78"/>
    <p:sldId id="426" r:id="rId79"/>
    <p:sldId id="427" r:id="rId80"/>
    <p:sldId id="428" r:id="rId81"/>
    <p:sldId id="429" r:id="rId82"/>
    <p:sldId id="430" r:id="rId83"/>
    <p:sldId id="431" r:id="rId84"/>
    <p:sldId id="432" r:id="rId85"/>
    <p:sldId id="433" r:id="rId86"/>
    <p:sldId id="434" r:id="rId87"/>
    <p:sldId id="435" r:id="rId88"/>
    <p:sldId id="436" r:id="rId89"/>
  </p:sldIdLst>
  <p:sldSz cx="9144000" cy="6858000" type="screen4x3"/>
  <p:notesSz cx="6669088" cy="9928225"/>
  <p:defaultTextStyle>
    <a:defPPr>
      <a:defRPr lang="en-GB"/>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orient="horz" pos="3128">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66"/>
    <a:srgbClr val="0000FF"/>
    <a:srgbClr val="0066FF"/>
    <a:srgbClr val="8C3FC5"/>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17" d="100"/>
          <a:sy n="117" d="100"/>
        </p:scale>
        <p:origin x="13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80"/>
    </p:cViewPr>
  </p:sorterViewPr>
  <p:notesViewPr>
    <p:cSldViewPr showGuides="1">
      <p:cViewPr varScale="1">
        <p:scale>
          <a:sx n="62" d="100"/>
          <a:sy n="62" d="100"/>
        </p:scale>
        <p:origin x="-3288" y="-82"/>
      </p:cViewPr>
      <p:guideLst>
        <p:guide orient="horz" pos="3127"/>
        <p:guide pos="2141"/>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pPr>
              <a:defRPr/>
            </a:pPr>
            <a:endParaRPr lang="en-GB" dirty="0"/>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pPr>
              <a:defRPr/>
            </a:pPr>
            <a:fld id="{7501AD9E-ED5B-4D90-B629-44DC3765D32A}" type="slidenum">
              <a:rPr lang="en-GB"/>
              <a:pPr>
                <a:defRPr/>
              </a:pPr>
              <a:t>‹#›</a:t>
            </a:fld>
            <a:endParaRPr lang="en-GB" dirty="0"/>
          </a:p>
        </p:txBody>
      </p:sp>
    </p:spTree>
    <p:extLst>
      <p:ext uri="{BB962C8B-B14F-4D97-AF65-F5344CB8AC3E}">
        <p14:creationId xmlns:p14="http://schemas.microsoft.com/office/powerpoint/2010/main" val="3975869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dirty="0"/>
          </a:p>
        </p:txBody>
      </p:sp>
      <p:sp>
        <p:nvSpPr>
          <p:cNvPr id="24579" name="Rectangle 3"/>
          <p:cNvSpPr>
            <a:spLocks noGrp="1" noChangeArrowheads="1"/>
          </p:cNvSpPr>
          <p:nvPr>
            <p:ph type="dt" idx="1"/>
          </p:nvPr>
        </p:nvSpPr>
        <p:spPr bwMode="auto">
          <a:xfrm>
            <a:off x="3777607"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GB" dirty="0"/>
          </a:p>
        </p:txBody>
      </p:sp>
      <p:sp>
        <p:nvSpPr>
          <p:cNvPr id="26628"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66909" y="4715907"/>
            <a:ext cx="533527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4582" name="Rectangle 6"/>
          <p:cNvSpPr>
            <a:spLocks noGrp="1" noChangeArrowheads="1"/>
          </p:cNvSpPr>
          <p:nvPr>
            <p:ph type="ftr" sz="quarter" idx="4"/>
          </p:nvPr>
        </p:nvSpPr>
        <p:spPr bwMode="auto">
          <a:xfrm>
            <a:off x="0"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dirty="0"/>
          </a:p>
        </p:txBody>
      </p:sp>
      <p:sp>
        <p:nvSpPr>
          <p:cNvPr id="24583" name="Rectangle 7"/>
          <p:cNvSpPr>
            <a:spLocks noGrp="1" noChangeArrowheads="1"/>
          </p:cNvSpPr>
          <p:nvPr>
            <p:ph type="sldNum" sz="quarter" idx="5"/>
          </p:nvPr>
        </p:nvSpPr>
        <p:spPr bwMode="auto">
          <a:xfrm>
            <a:off x="3777607"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6E028BB-1A2D-41A7-9B23-673F02F61E78}" type="slidenum">
              <a:rPr lang="en-GB"/>
              <a:pPr>
                <a:defRPr/>
              </a:pPr>
              <a:t>‹#›</a:t>
            </a:fld>
            <a:endParaRPr lang="en-GB" dirty="0"/>
          </a:p>
        </p:txBody>
      </p:sp>
    </p:spTree>
    <p:extLst>
      <p:ext uri="{BB962C8B-B14F-4D97-AF65-F5344CB8AC3E}">
        <p14:creationId xmlns:p14="http://schemas.microsoft.com/office/powerpoint/2010/main" val="2168590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E028BB-1A2D-41A7-9B23-673F02F61E78}" type="slidenum">
              <a:rPr lang="en-GB" smtClean="0"/>
              <a:pPr>
                <a:defRPr/>
              </a:pPr>
              <a:t>3</a:t>
            </a:fld>
            <a:endParaRPr lang="en-GB"/>
          </a:p>
        </p:txBody>
      </p:sp>
    </p:spTree>
    <p:extLst>
      <p:ext uri="{BB962C8B-B14F-4D97-AF65-F5344CB8AC3E}">
        <p14:creationId xmlns:p14="http://schemas.microsoft.com/office/powerpoint/2010/main" val="343343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258241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547364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3316018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3302745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116962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935436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198720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791985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2168710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108215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E028BB-1A2D-41A7-9B23-673F02F61E78}" type="slidenum">
              <a:rPr lang="en-GB" smtClean="0"/>
              <a:pPr>
                <a:defRPr/>
              </a:pPr>
              <a:t>4</a:t>
            </a:fld>
            <a:endParaRPr lang="en-GB"/>
          </a:p>
        </p:txBody>
      </p:sp>
    </p:spTree>
    <p:extLst>
      <p:ext uri="{BB962C8B-B14F-4D97-AF65-F5344CB8AC3E}">
        <p14:creationId xmlns:p14="http://schemas.microsoft.com/office/powerpoint/2010/main" val="343343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3890290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406491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345400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2834823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369617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E028BB-1A2D-41A7-9B23-673F02F61E78}" type="slidenum">
              <a:rPr lang="en-GB" smtClean="0"/>
              <a:pPr>
                <a:defRPr/>
              </a:pPr>
              <a:t>5</a:t>
            </a:fld>
            <a:endParaRPr lang="en-GB"/>
          </a:p>
        </p:txBody>
      </p:sp>
    </p:spTree>
    <p:extLst>
      <p:ext uri="{BB962C8B-B14F-4D97-AF65-F5344CB8AC3E}">
        <p14:creationId xmlns:p14="http://schemas.microsoft.com/office/powerpoint/2010/main" val="34334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2395405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04091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336842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1999785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59529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2293805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Ry6-Tyr3MAhUjBMAKHdY1BTMQjRwIBw&amp;url=http://www.lshtm.ac.uk/aboutus/governanceandorganisation/aas/extrel/&amp;psig=AFQjCNEH8H6ZOH1ukypkpZmLZ97E_8I-qw&amp;ust=1462353664160449"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hyperlink" Target="http://www.google.co.uk/url?sa=i&amp;rct=j&amp;q=&amp;esrc=s&amp;source=images&amp;cd=&amp;cad=rja&amp;uact=8&amp;ved=0ahUKEwimvIX2173MAhXIwxQKHZENAvEQjRwIBw&amp;url=http://www.hays.co.uk/jobs/the-university-of-sheffield/&amp;bvm=bv.121070826,d.ZGg&amp;psig=AFQjCNFG9jL4FmEJjt7utnS9gnNUeTE3hQ&amp;ust=1462357381688044" TargetMode="Externa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5516563"/>
          </a:xfrm>
          <a:prstGeom prst="rect">
            <a:avLst/>
          </a:prstGeom>
          <a:solidFill>
            <a:srgbClr val="66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endParaRPr lang="en-US" altLang="en-US" dirty="0">
              <a:solidFill>
                <a:srgbClr val="663366"/>
              </a:solidFill>
            </a:endParaRPr>
          </a:p>
        </p:txBody>
      </p:sp>
      <p:pic>
        <p:nvPicPr>
          <p:cNvPr id="5"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2636" y="5805264"/>
            <a:ext cx="19431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4"/>
          <p:cNvSpPr txBox="1">
            <a:spLocks noChangeArrowheads="1"/>
          </p:cNvSpPr>
          <p:nvPr userDrawn="1"/>
        </p:nvSpPr>
        <p:spPr bwMode="auto">
          <a:xfrm>
            <a:off x="2195736" y="5949950"/>
            <a:ext cx="39608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GB" sz="1800" dirty="0" smtClean="0"/>
          </a:p>
          <a:p>
            <a:pPr>
              <a:defRPr/>
            </a:pPr>
            <a:r>
              <a:rPr lang="en-GB" sz="1800" dirty="0" smtClean="0"/>
              <a:t>Centre </a:t>
            </a:r>
            <a:r>
              <a:rPr lang="en-GB" sz="1800" i="1" dirty="0" smtClean="0"/>
              <a:t>for</a:t>
            </a:r>
            <a:r>
              <a:rPr lang="en-GB" sz="1800" dirty="0" smtClean="0"/>
              <a:t> Public Policy &amp; Health</a:t>
            </a:r>
          </a:p>
          <a:p>
            <a:pPr>
              <a:defRPr/>
            </a:pPr>
            <a:endParaRPr lang="en-GB" dirty="0" smtClean="0"/>
          </a:p>
        </p:txBody>
      </p:sp>
      <p:sp>
        <p:nvSpPr>
          <p:cNvPr id="8203" name="Rectangle 11"/>
          <p:cNvSpPr>
            <a:spLocks noGrp="1" noChangeArrowheads="1"/>
          </p:cNvSpPr>
          <p:nvPr>
            <p:ph type="ctrTitle" sz="quarter"/>
          </p:nvPr>
        </p:nvSpPr>
        <p:spPr>
          <a:xfrm>
            <a:off x="755650" y="476250"/>
            <a:ext cx="7772400" cy="1470025"/>
          </a:xfrm>
        </p:spPr>
        <p:txBody>
          <a:bodyPr/>
          <a:lstStyle>
            <a:lvl1pPr>
              <a:defRPr>
                <a:solidFill>
                  <a:schemeClr val="bg1"/>
                </a:solidFill>
              </a:defRPr>
            </a:lvl1pPr>
          </a:lstStyle>
          <a:p>
            <a:r>
              <a:rPr lang="en-GB"/>
              <a:t>Click to edit Master title style</a:t>
            </a:r>
          </a:p>
        </p:txBody>
      </p:sp>
      <p:sp>
        <p:nvSpPr>
          <p:cNvPr id="8204" name="Rectangle 12"/>
          <p:cNvSpPr>
            <a:spLocks noGrp="1" noChangeArrowheads="1"/>
          </p:cNvSpPr>
          <p:nvPr>
            <p:ph type="subTitle" sz="quarter" idx="1"/>
          </p:nvPr>
        </p:nvSpPr>
        <p:spPr>
          <a:xfrm>
            <a:off x="827088" y="2420938"/>
            <a:ext cx="7561262" cy="1752600"/>
          </a:xfrm>
        </p:spPr>
        <p:txBody>
          <a:bodyPr/>
          <a:lstStyle>
            <a:lvl1pPr marL="0" indent="0">
              <a:defRPr b="1">
                <a:solidFill>
                  <a:schemeClr val="bg1"/>
                </a:solidFill>
              </a:defRPr>
            </a:lvl1pPr>
          </a:lstStyle>
          <a:p>
            <a:r>
              <a:rPr lang="en-GB"/>
              <a:t>Click to edit Master subtitle style</a:t>
            </a:r>
          </a:p>
        </p:txBody>
      </p:sp>
      <p:sp>
        <p:nvSpPr>
          <p:cNvPr id="2" name="AutoShape 2" descr="Image result for London School of Hygiene &amp; Tropical Medicine logo"/>
          <p:cNvSpPr>
            <a:spLocks noChangeAspect="1" noChangeArrowheads="1"/>
          </p:cNvSpPr>
          <p:nvPr userDrawn="1"/>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AutoShape 4" descr="Image result for London School of Hygiene &amp; Tropical Medicine logo"/>
          <p:cNvSpPr>
            <a:spLocks noChangeAspect="1" noChangeArrowheads="1"/>
          </p:cNvSpPr>
          <p:nvPr userDrawn="1"/>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078" name="Picture 6" descr="http://www.lshtm.ac.uk/aboutus/governanceandorganisation/aas/extrel/lshtm_logo.jpg">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77424" y="5959122"/>
            <a:ext cx="1352908" cy="7102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hays.co.uk/cs/groups/hays_common/@uk/@content/documents/webassets/hays_1477603.jpg">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56176" y="5944774"/>
            <a:ext cx="1576015" cy="76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16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95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4213" y="609600"/>
            <a:ext cx="5678487" cy="5195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xfrm>
            <a:off x="6227763" y="6237288"/>
            <a:ext cx="2301875" cy="457200"/>
          </a:xfrm>
          <a:prstGeom prst="rect">
            <a:avLst/>
          </a:prstGeom>
        </p:spPr>
        <p:txBody>
          <a:bodyPr/>
          <a:lstStyle>
            <a:lvl1pPr eaLnBrk="0" hangingPunct="0">
              <a:defRPr/>
            </a:lvl1pPr>
          </a:lstStyle>
          <a:p>
            <a:pPr>
              <a:defRPr/>
            </a:pPr>
            <a:fld id="{30F1E7BE-ED44-4791-BBEB-BFB37D9D06AD}" type="slidenum">
              <a:rPr lang="en-GB"/>
              <a:pPr>
                <a:defRPr/>
              </a:pPr>
              <a:t>‹#›</a:t>
            </a:fld>
            <a:endParaRPr lang="en-GB" dirty="0"/>
          </a:p>
        </p:txBody>
      </p:sp>
    </p:spTree>
    <p:extLst>
      <p:ext uri="{BB962C8B-B14F-4D97-AF65-F5344CB8AC3E}">
        <p14:creationId xmlns:p14="http://schemas.microsoft.com/office/powerpoint/2010/main" val="359565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5949280"/>
            <a:ext cx="7633648" cy="410344"/>
          </a:xfrm>
        </p:spPr>
        <p:txBody>
          <a:bodyPr anchor="b">
            <a:normAutofit/>
          </a:bodyPr>
          <a:lstStyle>
            <a:lvl1pPr marL="0" indent="0" algn="l">
              <a:spcBef>
                <a:spcPts val="0"/>
              </a:spcBef>
              <a:buNone/>
              <a:defRPr sz="2000" b="0" i="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5" name="Picture 4"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3574"/>
            <a:ext cx="3674110" cy="1812290"/>
          </a:xfrm>
          <a:prstGeom prst="rect">
            <a:avLst/>
          </a:prstGeom>
          <a:noFill/>
          <a:ln>
            <a:noFill/>
          </a:ln>
        </p:spPr>
      </p:pic>
    </p:spTree>
    <p:extLst>
      <p:ext uri="{BB962C8B-B14F-4D97-AF65-F5344CB8AC3E}">
        <p14:creationId xmlns:p14="http://schemas.microsoft.com/office/powerpoint/2010/main" val="11461441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028000" cy="576064"/>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340768"/>
            <a:ext cx="8028000" cy="4608512"/>
          </a:xfrm>
        </p:spPr>
        <p:txBody>
          <a:bodyPr/>
          <a:lstStyle>
            <a:lvl1pPr>
              <a:spcBef>
                <a:spcPts val="1200"/>
              </a:spcBef>
              <a:defRPr sz="1800" b="0" baseline="0">
                <a:solidFill>
                  <a:schemeClr val="tx1"/>
                </a:solidFill>
              </a:defRPr>
            </a:lvl1pPr>
          </a:lstStyle>
          <a:p>
            <a:pPr lvl="0"/>
            <a:r>
              <a:rPr lang="en-US" dirty="0" smtClean="0"/>
              <a:t>Use 12-18pt Arial for text. Do not use other fonts.</a:t>
            </a:r>
          </a:p>
        </p:txBody>
      </p:sp>
      <p:sp>
        <p:nvSpPr>
          <p:cNvPr id="5" name="Slide Number Placeholder 5"/>
          <p:cNvSpPr>
            <a:spLocks noGrp="1"/>
          </p:cNvSpPr>
          <p:nvPr>
            <p:ph type="sldNum" sz="quarter" idx="10"/>
          </p:nvPr>
        </p:nvSpPr>
        <p:spPr>
          <a:xfrm>
            <a:off x="467544" y="6308725"/>
            <a:ext cx="8604448" cy="549275"/>
          </a:xfrm>
          <a:solidFill>
            <a:schemeClr val="bg1"/>
          </a:solidFill>
        </p:spPr>
        <p:txBody>
          <a:bodyPr/>
          <a:lstStyle>
            <a:lvl1pPr>
              <a:defRPr>
                <a:solidFill>
                  <a:schemeClr val="bg2"/>
                </a:solidFill>
              </a:defRPr>
            </a:lvl1pPr>
          </a:lstStyle>
          <a:p>
            <a:r>
              <a:rPr lang="en-US" dirty="0" smtClean="0">
                <a:solidFill>
                  <a:srgbClr val="98002E"/>
                </a:solidFill>
              </a:rPr>
              <a:t>  </a:t>
            </a:r>
            <a:fld id="{11CAC823-C914-47A8-B1E8-ECC3F565C632}" type="slidenum">
              <a:rPr lang="en-US" smtClean="0">
                <a:solidFill>
                  <a:srgbClr val="98002E"/>
                </a:solidFill>
              </a:rPr>
              <a:pPr/>
              <a:t>‹#›</a:t>
            </a:fld>
            <a:endParaRPr lang="en-US" dirty="0">
              <a:solidFill>
                <a:srgbClr val="98002E"/>
              </a:solidFill>
            </a:endParaRPr>
          </a:p>
        </p:txBody>
      </p:sp>
      <p:sp>
        <p:nvSpPr>
          <p:cNvPr id="6" name="Footer Placeholder 5"/>
          <p:cNvSpPr>
            <a:spLocks noGrp="1"/>
          </p:cNvSpPr>
          <p:nvPr>
            <p:ph type="ftr" sz="quarter" idx="11"/>
          </p:nvPr>
        </p:nvSpPr>
        <p:spPr/>
        <p:txBody>
          <a:bodyPr/>
          <a:lstStyle>
            <a:lvl1pPr algn="l">
              <a:defRPr sz="1200" baseline="0" dirty="0" smtClean="0">
                <a:solidFill>
                  <a:schemeClr val="bg2"/>
                </a:solidFill>
                <a:latin typeface="Arial" pitchFamily="34" charset="0"/>
              </a:defRPr>
            </a:lvl1pPr>
          </a:lstStyle>
          <a:p>
            <a:pPr>
              <a:defRPr/>
            </a:pPr>
            <a:r>
              <a:rPr lang="en-US">
                <a:solidFill>
                  <a:srgbClr val="98002E"/>
                </a:solidFill>
              </a:rPr>
              <a:t>Presentation title - edit in Header and Footer</a:t>
            </a:r>
          </a:p>
        </p:txBody>
      </p:sp>
    </p:spTree>
    <p:extLst>
      <p:ext uri="{BB962C8B-B14F-4D97-AF65-F5344CB8AC3E}">
        <p14:creationId xmlns:p14="http://schemas.microsoft.com/office/powerpoint/2010/main" val="37753373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5" name="Slide Number Placeholder 5"/>
          <p:cNvSpPr>
            <a:spLocks noGrp="1"/>
          </p:cNvSpPr>
          <p:nvPr>
            <p:ph type="sldNum" sz="quarter" idx="10"/>
          </p:nvPr>
        </p:nvSpPr>
        <p:spPr>
          <a:xfrm>
            <a:off x="467544" y="6308725"/>
            <a:ext cx="8604448" cy="549275"/>
          </a:xfrm>
          <a:solidFill>
            <a:schemeClr val="bg1"/>
          </a:solidFill>
        </p:spPr>
        <p:txBody>
          <a:bodyPr/>
          <a:lstStyle>
            <a:lvl1pPr>
              <a:defRPr>
                <a:solidFill>
                  <a:schemeClr val="bg2"/>
                </a:solidFill>
              </a:defRPr>
            </a:lvl1pPr>
          </a:lstStyle>
          <a:p>
            <a:r>
              <a:rPr lang="en-US" dirty="0" smtClean="0">
                <a:solidFill>
                  <a:srgbClr val="98002E"/>
                </a:solidFill>
              </a:rPr>
              <a:t>  </a:t>
            </a:r>
            <a:fld id="{11CAC823-C914-47A8-B1E8-ECC3F565C632}" type="slidenum">
              <a:rPr lang="en-US" smtClean="0">
                <a:solidFill>
                  <a:srgbClr val="98002E"/>
                </a:solidFill>
              </a:rPr>
              <a:pPr/>
              <a:t>‹#›</a:t>
            </a:fld>
            <a:endParaRPr lang="en-US" dirty="0">
              <a:solidFill>
                <a:srgbClr val="98002E"/>
              </a:solidFill>
            </a:endParaRPr>
          </a:p>
        </p:txBody>
      </p:sp>
      <p:sp>
        <p:nvSpPr>
          <p:cNvPr id="6" name="Footer Placeholder 5"/>
          <p:cNvSpPr>
            <a:spLocks noGrp="1"/>
          </p:cNvSpPr>
          <p:nvPr>
            <p:ph type="ftr" sz="quarter" idx="11"/>
          </p:nvPr>
        </p:nvSpPr>
        <p:spPr>
          <a:xfrm>
            <a:off x="900113" y="6308725"/>
            <a:ext cx="7704137" cy="549275"/>
          </a:xfrm>
        </p:spPr>
        <p:txBody>
          <a:bodyPr/>
          <a:lstStyle>
            <a:lvl1pPr algn="l">
              <a:defRPr sz="1200" baseline="0" dirty="0" smtClean="0">
                <a:solidFill>
                  <a:schemeClr val="bg2"/>
                </a:solidFill>
                <a:latin typeface="Arial" pitchFamily="34" charset="0"/>
              </a:defRPr>
            </a:lvl1pPr>
          </a:lstStyle>
          <a:p>
            <a:pPr>
              <a:defRPr/>
            </a:pPr>
            <a:r>
              <a:rPr lang="en-US">
                <a:solidFill>
                  <a:srgbClr val="98002E"/>
                </a:solidFill>
              </a:rPr>
              <a:t>Presentation title - edit in Header and Footer</a:t>
            </a:r>
          </a:p>
        </p:txBody>
      </p:sp>
    </p:spTree>
    <p:extLst>
      <p:ext uri="{BB962C8B-B14F-4D97-AF65-F5344CB8AC3E}">
        <p14:creationId xmlns:p14="http://schemas.microsoft.com/office/powerpoint/2010/main" val="13110724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D1A91A-4BA2-4F00-9A19-0117849A42FA}" type="datetimeFigureOut">
              <a:rPr lang="en-GB" smtClean="0">
                <a:solidFill>
                  <a:prstClr val="black">
                    <a:tint val="75000"/>
                  </a:prstClr>
                </a:solidFill>
              </a:rPr>
              <a:pPr/>
              <a:t>23/03/2018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69C108-F07B-4A7B-972C-3ACDD0DF58B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13586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D1A91A-4BA2-4F00-9A19-0117849A42FA}" type="datetimeFigureOut">
              <a:rPr lang="en-GB" smtClean="0">
                <a:solidFill>
                  <a:prstClr val="black">
                    <a:tint val="75000"/>
                  </a:prstClr>
                </a:solidFill>
              </a:rPr>
              <a:pPr/>
              <a:t>23/03/2018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69C108-F07B-4A7B-972C-3ACDD0DF58B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83453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1A91A-4BA2-4F00-9A19-0117849A42FA}" type="datetimeFigureOut">
              <a:rPr lang="en-GB" smtClean="0">
                <a:solidFill>
                  <a:prstClr val="black">
                    <a:tint val="75000"/>
                  </a:prstClr>
                </a:solidFill>
              </a:rPr>
              <a:pPr/>
              <a:t>23/03/2018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69C108-F07B-4A7B-972C-3ACDD0DF58B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67277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D1A91A-4BA2-4F00-9A19-0117849A42FA}" type="datetimeFigureOut">
              <a:rPr lang="en-GB" smtClean="0">
                <a:solidFill>
                  <a:prstClr val="black">
                    <a:tint val="75000"/>
                  </a:prstClr>
                </a:solidFill>
              </a:rPr>
              <a:pPr/>
              <a:t>23/03/2018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469C108-F07B-4A7B-972C-3ACDD0DF58B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89373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D1A91A-4BA2-4F00-9A19-0117849A42FA}" type="datetimeFigureOut">
              <a:rPr lang="en-GB" smtClean="0">
                <a:solidFill>
                  <a:prstClr val="black">
                    <a:tint val="75000"/>
                  </a:prstClr>
                </a:solidFill>
              </a:rPr>
              <a:pPr/>
              <a:t>23/03/2018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469C108-F07B-4A7B-972C-3ACDD0DF58B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89661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D1A91A-4BA2-4F00-9A19-0117849A42FA}" type="datetimeFigureOut">
              <a:rPr lang="en-GB" smtClean="0">
                <a:solidFill>
                  <a:prstClr val="black">
                    <a:tint val="75000"/>
                  </a:prstClr>
                </a:solidFill>
              </a:rPr>
              <a:pPr/>
              <a:t>23/03/2018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469C108-F07B-4A7B-972C-3ACDD0DF58B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3716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xfrm>
            <a:off x="3124200" y="6248400"/>
            <a:ext cx="1808163" cy="457200"/>
          </a:xfrm>
        </p:spPr>
        <p:txBody>
          <a:bodyPr/>
          <a:lstStyle>
            <a:lvl1pPr>
              <a:defRPr/>
            </a:lvl1pPr>
          </a:lstStyle>
          <a:p>
            <a:pPr>
              <a:defRPr/>
            </a:pPr>
            <a:endParaRPr lang="en-GB" dirty="0"/>
          </a:p>
        </p:txBody>
      </p:sp>
    </p:spTree>
    <p:extLst>
      <p:ext uri="{BB962C8B-B14F-4D97-AF65-F5344CB8AC3E}">
        <p14:creationId xmlns:p14="http://schemas.microsoft.com/office/powerpoint/2010/main" val="752651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1A91A-4BA2-4F00-9A19-0117849A42FA}" type="datetimeFigureOut">
              <a:rPr lang="en-GB" smtClean="0">
                <a:solidFill>
                  <a:prstClr val="black">
                    <a:tint val="75000"/>
                  </a:prstClr>
                </a:solidFill>
              </a:rPr>
              <a:pPr/>
              <a:t>23/03/2018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469C108-F07B-4A7B-972C-3ACDD0DF58B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85840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1A91A-4BA2-4F00-9A19-0117849A42FA}" type="datetimeFigureOut">
              <a:rPr lang="en-GB" smtClean="0">
                <a:solidFill>
                  <a:prstClr val="black">
                    <a:tint val="75000"/>
                  </a:prstClr>
                </a:solidFill>
              </a:rPr>
              <a:pPr/>
              <a:t>23/03/2018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469C108-F07B-4A7B-972C-3ACDD0DF58B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79155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1A91A-4BA2-4F00-9A19-0117849A42FA}" type="datetimeFigureOut">
              <a:rPr lang="en-GB" smtClean="0">
                <a:solidFill>
                  <a:prstClr val="black">
                    <a:tint val="75000"/>
                  </a:prstClr>
                </a:solidFill>
              </a:rPr>
              <a:pPr/>
              <a:t>23/03/2018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469C108-F07B-4A7B-972C-3ACDD0DF58B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74065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D1A91A-4BA2-4F00-9A19-0117849A42FA}" type="datetimeFigureOut">
              <a:rPr lang="en-GB" smtClean="0">
                <a:solidFill>
                  <a:prstClr val="black">
                    <a:tint val="75000"/>
                  </a:prstClr>
                </a:solidFill>
              </a:rPr>
              <a:pPr/>
              <a:t>23/03/2018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69C108-F07B-4A7B-972C-3ACDD0DF58B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230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D1A91A-4BA2-4F00-9A19-0117849A42FA}" type="datetimeFigureOut">
              <a:rPr lang="en-GB" smtClean="0">
                <a:solidFill>
                  <a:prstClr val="black">
                    <a:tint val="75000"/>
                  </a:prstClr>
                </a:solidFill>
              </a:rPr>
              <a:pPr/>
              <a:t>23/03/2018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69C108-F07B-4A7B-972C-3ACDD0DF58B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28531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p:cNvSpPr txBox="1">
            <a:spLocks/>
          </p:cNvSpPr>
          <p:nvPr userDrawn="1"/>
        </p:nvSpPr>
        <p:spPr>
          <a:xfrm>
            <a:off x="361950" y="6178550"/>
            <a:ext cx="2228850" cy="365125"/>
          </a:xfrm>
          <a:prstGeom prst="rect">
            <a:avLst/>
          </a:prstGeom>
        </p:spPr>
        <p:txBody>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fontAlgn="auto" hangingPunct="1">
              <a:spcBef>
                <a:spcPts val="0"/>
              </a:spcBef>
              <a:spcAft>
                <a:spcPts val="0"/>
              </a:spcAft>
              <a:defRPr/>
            </a:pPr>
            <a:fld id="{D00A1EB8-68B4-4237-8B36-8EE143877444}" type="datetime1">
              <a:rPr lang="en-GB" sz="1800" smtClean="0">
                <a:solidFill>
                  <a:prstClr val="white"/>
                </a:solidFill>
              </a:rPr>
              <a:pPr eaLnBrk="1" fontAlgn="auto" hangingPunct="1">
                <a:spcBef>
                  <a:spcPts val="0"/>
                </a:spcBef>
                <a:spcAft>
                  <a:spcPts val="0"/>
                </a:spcAft>
                <a:defRPr/>
              </a:pPr>
              <a:t>23/03/2018</a:t>
            </a:fld>
            <a:endParaRPr lang="en-US" sz="1800" dirty="0" smtClean="0">
              <a:solidFill>
                <a:prstClr val="white"/>
              </a:solidFill>
            </a:endParaRPr>
          </a:p>
        </p:txBody>
      </p:sp>
      <p:sp>
        <p:nvSpPr>
          <p:cNvPr id="3" name="Footer Placeholder 2"/>
          <p:cNvSpPr txBox="1">
            <a:spLocks/>
          </p:cNvSpPr>
          <p:nvPr userDrawn="1"/>
        </p:nvSpPr>
        <p:spPr>
          <a:xfrm>
            <a:off x="3124200" y="617855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prstClr val="white"/>
                </a:solidFill>
              </a:rPr>
              <a:t>Presentation name</a:t>
            </a:r>
            <a:endParaRPr lang="en-US" dirty="0">
              <a:solidFill>
                <a:prstClr val="white"/>
              </a:solidFill>
            </a:endParaRPr>
          </a:p>
        </p:txBody>
      </p:sp>
      <p:sp>
        <p:nvSpPr>
          <p:cNvPr id="4" name="Slide Number Placeholder 3"/>
          <p:cNvSpPr txBox="1">
            <a:spLocks/>
          </p:cNvSpPr>
          <p:nvPr userDrawn="1"/>
        </p:nvSpPr>
        <p:spPr>
          <a:xfrm>
            <a:off x="6553200" y="6178550"/>
            <a:ext cx="2238375" cy="365125"/>
          </a:xfrm>
          <a:prstGeom prst="rect">
            <a:avLst/>
          </a:prstGeom>
        </p:spPr>
        <p:txBody>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fontAlgn="auto" hangingPunct="1">
              <a:spcBef>
                <a:spcPts val="0"/>
              </a:spcBef>
              <a:spcAft>
                <a:spcPts val="0"/>
              </a:spcAft>
              <a:defRPr/>
            </a:pPr>
            <a:fld id="{5756C988-271E-4C9F-8D4A-06F434301C8F}" type="slidenum">
              <a:rPr lang="en-US" sz="1800" smtClean="0">
                <a:solidFill>
                  <a:prstClr val="white"/>
                </a:solidFill>
              </a:rPr>
              <a:pPr eaLnBrk="1" fontAlgn="auto" hangingPunct="1">
                <a:spcBef>
                  <a:spcPts val="0"/>
                </a:spcBef>
                <a:spcAft>
                  <a:spcPts val="0"/>
                </a:spcAft>
                <a:defRPr/>
              </a:pPr>
              <a:t>‹#›</a:t>
            </a:fld>
            <a:endParaRPr lang="en-US" sz="1800" dirty="0" smtClean="0">
              <a:solidFill>
                <a:prstClr val="white"/>
              </a:solidFill>
            </a:endParaRPr>
          </a:p>
        </p:txBody>
      </p:sp>
    </p:spTree>
    <p:extLst>
      <p:ext uri="{BB962C8B-B14F-4D97-AF65-F5344CB8AC3E}">
        <p14:creationId xmlns:p14="http://schemas.microsoft.com/office/powerpoint/2010/main" val="695675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Date Placeholder 1"/>
          <p:cNvSpPr txBox="1">
            <a:spLocks/>
          </p:cNvSpPr>
          <p:nvPr userDrawn="1"/>
        </p:nvSpPr>
        <p:spPr>
          <a:xfrm>
            <a:off x="361950" y="6178550"/>
            <a:ext cx="2228850" cy="365125"/>
          </a:xfrm>
          <a:prstGeom prst="rect">
            <a:avLst/>
          </a:prstGeom>
        </p:spPr>
        <p:txBody>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fontAlgn="auto" hangingPunct="1">
              <a:spcBef>
                <a:spcPts val="0"/>
              </a:spcBef>
              <a:spcAft>
                <a:spcPts val="0"/>
              </a:spcAft>
              <a:defRPr/>
            </a:pPr>
            <a:fld id="{563729AA-A398-4AF3-97B7-B9399C1234EB}" type="datetime1">
              <a:rPr lang="en-GB" sz="1800" smtClean="0">
                <a:solidFill>
                  <a:prstClr val="white"/>
                </a:solidFill>
              </a:rPr>
              <a:pPr eaLnBrk="1" fontAlgn="auto" hangingPunct="1">
                <a:spcBef>
                  <a:spcPts val="0"/>
                </a:spcBef>
                <a:spcAft>
                  <a:spcPts val="0"/>
                </a:spcAft>
                <a:defRPr/>
              </a:pPr>
              <a:t>23/03/2018</a:t>
            </a:fld>
            <a:endParaRPr lang="en-US" sz="1800" dirty="0" smtClean="0">
              <a:solidFill>
                <a:prstClr val="white"/>
              </a:solidFill>
            </a:endParaRPr>
          </a:p>
        </p:txBody>
      </p:sp>
      <p:sp>
        <p:nvSpPr>
          <p:cNvPr id="3" name="Footer Placeholder 2"/>
          <p:cNvSpPr txBox="1">
            <a:spLocks/>
          </p:cNvSpPr>
          <p:nvPr userDrawn="1"/>
        </p:nvSpPr>
        <p:spPr>
          <a:xfrm>
            <a:off x="3124200" y="617855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prstClr val="white"/>
                </a:solidFill>
              </a:rPr>
              <a:t>Presentation name</a:t>
            </a:r>
            <a:endParaRPr lang="en-US" dirty="0">
              <a:solidFill>
                <a:prstClr val="white"/>
              </a:solidFill>
            </a:endParaRPr>
          </a:p>
        </p:txBody>
      </p:sp>
      <p:sp>
        <p:nvSpPr>
          <p:cNvPr id="4" name="Slide Number Placeholder 3"/>
          <p:cNvSpPr txBox="1">
            <a:spLocks/>
          </p:cNvSpPr>
          <p:nvPr userDrawn="1"/>
        </p:nvSpPr>
        <p:spPr>
          <a:xfrm>
            <a:off x="6553200" y="6178550"/>
            <a:ext cx="2238375" cy="365125"/>
          </a:xfrm>
          <a:prstGeom prst="rect">
            <a:avLst/>
          </a:prstGeom>
        </p:spPr>
        <p:txBody>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fontAlgn="auto" hangingPunct="1">
              <a:spcBef>
                <a:spcPts val="0"/>
              </a:spcBef>
              <a:spcAft>
                <a:spcPts val="0"/>
              </a:spcAft>
              <a:defRPr/>
            </a:pPr>
            <a:fld id="{132A3304-8BA8-4418-AF57-56928049FF1F}" type="slidenum">
              <a:rPr lang="en-US" sz="1800" smtClean="0">
                <a:solidFill>
                  <a:prstClr val="white"/>
                </a:solidFill>
              </a:rPr>
              <a:pPr eaLnBrk="1" fontAlgn="auto" hangingPunct="1">
                <a:spcBef>
                  <a:spcPts val="0"/>
                </a:spcBef>
                <a:spcAft>
                  <a:spcPts val="0"/>
                </a:spcAft>
                <a:defRPr/>
              </a:pPr>
              <a:t>‹#›</a:t>
            </a:fld>
            <a:endParaRPr lang="en-US" sz="1800" dirty="0" smtClean="0">
              <a:solidFill>
                <a:prstClr val="white"/>
              </a:solidFill>
            </a:endParaRPr>
          </a:p>
        </p:txBody>
      </p:sp>
    </p:spTree>
    <p:extLst>
      <p:ext uri="{BB962C8B-B14F-4D97-AF65-F5344CB8AC3E}">
        <p14:creationId xmlns:p14="http://schemas.microsoft.com/office/powerpoint/2010/main" val="469229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p:cNvSpPr txBox="1">
            <a:spLocks/>
          </p:cNvSpPr>
          <p:nvPr userDrawn="1"/>
        </p:nvSpPr>
        <p:spPr>
          <a:xfrm>
            <a:off x="361950" y="6178550"/>
            <a:ext cx="2228850" cy="365125"/>
          </a:xfrm>
          <a:prstGeom prst="rect">
            <a:avLst/>
          </a:prstGeom>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457200" eaLnBrk="1" hangingPunct="1">
              <a:defRPr/>
            </a:pPr>
            <a:fld id="{1A739F57-4EBB-4356-B32C-3E2D25AA4924}" type="datetime1">
              <a:rPr lang="en-GB" sz="1800" smtClean="0">
                <a:solidFill>
                  <a:prstClr val="white"/>
                </a:solidFill>
              </a:rPr>
              <a:pPr defTabSz="457200" eaLnBrk="1" hangingPunct="1">
                <a:defRPr/>
              </a:pPr>
              <a:t>23/03/2018</a:t>
            </a:fld>
            <a:endParaRPr lang="en-US" sz="1800" dirty="0" smtClean="0">
              <a:solidFill>
                <a:prstClr val="white"/>
              </a:solidFill>
            </a:endParaRPr>
          </a:p>
        </p:txBody>
      </p:sp>
      <p:sp>
        <p:nvSpPr>
          <p:cNvPr id="3" name="Footer Placeholder 2"/>
          <p:cNvSpPr txBox="1">
            <a:spLocks/>
          </p:cNvSpPr>
          <p:nvPr userDrawn="1"/>
        </p:nvSpPr>
        <p:spPr>
          <a:xfrm>
            <a:off x="3124200" y="617855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prstClr val="white"/>
                </a:solidFill>
              </a:rPr>
              <a:t>Presentation name</a:t>
            </a:r>
            <a:endParaRPr lang="en-US" dirty="0">
              <a:solidFill>
                <a:prstClr val="white"/>
              </a:solidFill>
            </a:endParaRPr>
          </a:p>
        </p:txBody>
      </p:sp>
      <p:sp>
        <p:nvSpPr>
          <p:cNvPr id="4" name="Slide Number Placeholder 3"/>
          <p:cNvSpPr txBox="1">
            <a:spLocks/>
          </p:cNvSpPr>
          <p:nvPr userDrawn="1"/>
        </p:nvSpPr>
        <p:spPr>
          <a:xfrm>
            <a:off x="6553200" y="6178550"/>
            <a:ext cx="2238375" cy="365125"/>
          </a:xfrm>
          <a:prstGeom prst="rect">
            <a:avLst/>
          </a:prstGeo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defTabSz="457200"/>
            <a:fld id="{768957A4-5E2B-49F9-8D62-31BD3368879D}" type="slidenum">
              <a:rPr lang="en-US" sz="1800" smtClean="0">
                <a:solidFill>
                  <a:prstClr val="white"/>
                </a:solidFill>
              </a:rPr>
              <a:pPr defTabSz="457200"/>
              <a:t>‹#›</a:t>
            </a:fld>
            <a:endParaRPr lang="en-US" sz="1800" dirty="0" smtClean="0">
              <a:solidFill>
                <a:prstClr val="white"/>
              </a:solidFill>
            </a:endParaRPr>
          </a:p>
        </p:txBody>
      </p:sp>
    </p:spTree>
    <p:extLst>
      <p:ext uri="{BB962C8B-B14F-4D97-AF65-F5344CB8AC3E}">
        <p14:creationId xmlns:p14="http://schemas.microsoft.com/office/powerpoint/2010/main" val="1328056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p:cNvSpPr txBox="1">
            <a:spLocks/>
          </p:cNvSpPr>
          <p:nvPr userDrawn="1"/>
        </p:nvSpPr>
        <p:spPr>
          <a:xfrm>
            <a:off x="361950" y="6178550"/>
            <a:ext cx="2228850" cy="365125"/>
          </a:xfrm>
          <a:prstGeom prst="rect">
            <a:avLst/>
          </a:prstGeom>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457200" eaLnBrk="1" hangingPunct="1">
              <a:defRPr/>
            </a:pPr>
            <a:fld id="{1A739F57-4EBB-4356-B32C-3E2D25AA4924}" type="datetime1">
              <a:rPr lang="en-GB" sz="1800" smtClean="0">
                <a:solidFill>
                  <a:prstClr val="white"/>
                </a:solidFill>
              </a:rPr>
              <a:pPr defTabSz="457200" eaLnBrk="1" hangingPunct="1">
                <a:defRPr/>
              </a:pPr>
              <a:t>23/03/2018</a:t>
            </a:fld>
            <a:endParaRPr lang="en-US" sz="1800" dirty="0" smtClean="0">
              <a:solidFill>
                <a:prstClr val="white"/>
              </a:solidFill>
            </a:endParaRPr>
          </a:p>
        </p:txBody>
      </p:sp>
      <p:sp>
        <p:nvSpPr>
          <p:cNvPr id="3" name="Footer Placeholder 2"/>
          <p:cNvSpPr txBox="1">
            <a:spLocks/>
          </p:cNvSpPr>
          <p:nvPr userDrawn="1"/>
        </p:nvSpPr>
        <p:spPr>
          <a:xfrm>
            <a:off x="3124200" y="617855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prstClr val="white"/>
                </a:solidFill>
              </a:rPr>
              <a:t>Presentation name</a:t>
            </a:r>
            <a:endParaRPr lang="en-US" dirty="0">
              <a:solidFill>
                <a:prstClr val="white"/>
              </a:solidFill>
            </a:endParaRPr>
          </a:p>
        </p:txBody>
      </p:sp>
      <p:sp>
        <p:nvSpPr>
          <p:cNvPr id="4" name="Slide Number Placeholder 3"/>
          <p:cNvSpPr txBox="1">
            <a:spLocks/>
          </p:cNvSpPr>
          <p:nvPr userDrawn="1"/>
        </p:nvSpPr>
        <p:spPr>
          <a:xfrm>
            <a:off x="6553200" y="6178550"/>
            <a:ext cx="2238375" cy="365125"/>
          </a:xfrm>
          <a:prstGeom prst="rect">
            <a:avLst/>
          </a:prstGeo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defTabSz="457200"/>
            <a:fld id="{768957A4-5E2B-49F9-8D62-31BD3368879D}" type="slidenum">
              <a:rPr lang="en-US" sz="1800" smtClean="0">
                <a:solidFill>
                  <a:prstClr val="white"/>
                </a:solidFill>
              </a:rPr>
              <a:pPr defTabSz="457200"/>
              <a:t>‹#›</a:t>
            </a:fld>
            <a:endParaRPr lang="en-US" sz="1800" dirty="0" smtClean="0">
              <a:solidFill>
                <a:prstClr val="white"/>
              </a:solidFill>
            </a:endParaRPr>
          </a:p>
        </p:txBody>
      </p:sp>
    </p:spTree>
    <p:extLst>
      <p:ext uri="{BB962C8B-B14F-4D97-AF65-F5344CB8AC3E}">
        <p14:creationId xmlns:p14="http://schemas.microsoft.com/office/powerpoint/2010/main" val="1581315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p:cNvSpPr txBox="1">
            <a:spLocks/>
          </p:cNvSpPr>
          <p:nvPr userDrawn="1"/>
        </p:nvSpPr>
        <p:spPr>
          <a:xfrm>
            <a:off x="361950" y="6178550"/>
            <a:ext cx="2228850" cy="365125"/>
          </a:xfrm>
          <a:prstGeom prst="rect">
            <a:avLst/>
          </a:prstGeom>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457200" eaLnBrk="1" hangingPunct="1">
              <a:defRPr/>
            </a:pPr>
            <a:fld id="{1A739F57-4EBB-4356-B32C-3E2D25AA4924}" type="datetime1">
              <a:rPr lang="en-GB" sz="1800" smtClean="0">
                <a:solidFill>
                  <a:prstClr val="white"/>
                </a:solidFill>
              </a:rPr>
              <a:pPr defTabSz="457200" eaLnBrk="1" hangingPunct="1">
                <a:defRPr/>
              </a:pPr>
              <a:t>23/03/2018</a:t>
            </a:fld>
            <a:endParaRPr lang="en-US" sz="1800" dirty="0" smtClean="0">
              <a:solidFill>
                <a:prstClr val="white"/>
              </a:solidFill>
            </a:endParaRPr>
          </a:p>
        </p:txBody>
      </p:sp>
      <p:sp>
        <p:nvSpPr>
          <p:cNvPr id="3" name="Footer Placeholder 2"/>
          <p:cNvSpPr txBox="1">
            <a:spLocks/>
          </p:cNvSpPr>
          <p:nvPr userDrawn="1"/>
        </p:nvSpPr>
        <p:spPr>
          <a:xfrm>
            <a:off x="3124200" y="617855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prstClr val="white"/>
                </a:solidFill>
              </a:rPr>
              <a:t>Presentation name</a:t>
            </a:r>
            <a:endParaRPr lang="en-US" dirty="0">
              <a:solidFill>
                <a:prstClr val="white"/>
              </a:solidFill>
            </a:endParaRPr>
          </a:p>
        </p:txBody>
      </p:sp>
      <p:sp>
        <p:nvSpPr>
          <p:cNvPr id="4" name="Slide Number Placeholder 3"/>
          <p:cNvSpPr txBox="1">
            <a:spLocks/>
          </p:cNvSpPr>
          <p:nvPr userDrawn="1"/>
        </p:nvSpPr>
        <p:spPr>
          <a:xfrm>
            <a:off x="6553200" y="6178550"/>
            <a:ext cx="2238375" cy="365125"/>
          </a:xfrm>
          <a:prstGeom prst="rect">
            <a:avLst/>
          </a:prstGeom>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defTabSz="457200"/>
            <a:fld id="{768957A4-5E2B-49F9-8D62-31BD3368879D}" type="slidenum">
              <a:rPr lang="en-US" sz="1800" smtClean="0">
                <a:solidFill>
                  <a:prstClr val="white"/>
                </a:solidFill>
              </a:rPr>
              <a:pPr defTabSz="457200"/>
              <a:t>‹#›</a:t>
            </a:fld>
            <a:endParaRPr lang="en-US" sz="1800" dirty="0" smtClean="0">
              <a:solidFill>
                <a:prstClr val="white"/>
              </a:solidFill>
            </a:endParaRPr>
          </a:p>
        </p:txBody>
      </p:sp>
    </p:spTree>
    <p:extLst>
      <p:ext uri="{BB962C8B-B14F-4D97-AF65-F5344CB8AC3E}">
        <p14:creationId xmlns:p14="http://schemas.microsoft.com/office/powerpoint/2010/main" val="198173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8436977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E4E69E81-B347-47DF-8936-6C4999603815}" type="datetimeFigureOut">
              <a:rPr lang="en-GB">
                <a:solidFill>
                  <a:prstClr val="black">
                    <a:tint val="75000"/>
                  </a:prstClr>
                </a:solidFill>
              </a:rPr>
              <a:pPr>
                <a:defRPr/>
              </a:pPr>
              <a:t>23/03/2018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52DDF-04D5-4DE4-92E2-BC756831B6B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083521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dirty="0">
              <a:solidFill>
                <a:prstClr val="white"/>
              </a:solidFill>
              <a:latin typeface="Arial"/>
              <a:ea typeface="ヒラギノ角ゴ Pro W3" pitchFamily="84" charset="-128"/>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2728280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7" name="Rectangle 6"/>
          <p:cNvSpPr/>
          <p:nvPr userDrawn="1"/>
        </p:nvSpPr>
        <p:spPr>
          <a:xfrm>
            <a:off x="0" y="1628800"/>
            <a:ext cx="9144000" cy="144016"/>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 name="Title 1"/>
          <p:cNvSpPr>
            <a:spLocks noGrp="1"/>
          </p:cNvSpPr>
          <p:nvPr>
            <p:ph type="ctrTitle"/>
          </p:nvPr>
        </p:nvSpPr>
        <p:spPr>
          <a:xfrm>
            <a:off x="558000" y="2132856"/>
            <a:ext cx="7633648" cy="2084543"/>
          </a:xfrm>
          <a:ln>
            <a:noFill/>
          </a:ln>
        </p:spPr>
        <p:txBody>
          <a:bodyPr lIns="0" tIns="0" rIns="0" bIns="0"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5445224"/>
            <a:ext cx="7633648" cy="914400"/>
          </a:xfrm>
        </p:spPr>
        <p:txBody>
          <a:bodyPr lIns="0" tIns="0" rIns="0" bIns="0" anchor="b" anchorCtr="0">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PHE_3268_SML_AW.png"/>
          <p:cNvPicPr>
            <a:picLocks noChangeAspect="1"/>
          </p:cNvPicPr>
          <p:nvPr userDrawn="1"/>
        </p:nvPicPr>
        <p:blipFill>
          <a:blip r:embed="rId2" cstate="print"/>
          <a:stretch>
            <a:fillRect/>
          </a:stretch>
        </p:blipFill>
        <p:spPr>
          <a:xfrm>
            <a:off x="539552" y="372812"/>
            <a:ext cx="1440000" cy="895948"/>
          </a:xfrm>
          <a:prstGeom prst="rect">
            <a:avLst/>
          </a:prstGeom>
        </p:spPr>
      </p:pic>
    </p:spTree>
    <p:extLst>
      <p:ext uri="{BB962C8B-B14F-4D97-AF65-F5344CB8AC3E}">
        <p14:creationId xmlns:p14="http://schemas.microsoft.com/office/powerpoint/2010/main" val="770527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72"/>
          </a:xfrm>
        </p:spPr>
        <p:txBody>
          <a:bodyPr lIns="0" tIns="0" rIns="0" bIns="0" anchor="t" anchorCtr="0">
            <a:normAutofit/>
          </a:bodyPr>
          <a:lstStyle>
            <a:lvl1pPr>
              <a:defRPr sz="4000" baseline="0">
                <a:solidFill>
                  <a:schemeClr val="tx2"/>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088000"/>
            <a:ext cx="8028000" cy="4064455"/>
          </a:xfrm>
        </p:spPr>
        <p:txBody>
          <a:bodyPr lIns="0" tIns="0" rIns="0" bIns="0"/>
          <a:lstStyle>
            <a:lvl1pPr>
              <a:spcBef>
                <a:spcPts val="1200"/>
              </a:spcBef>
              <a:defRPr sz="1800" b="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smtClean="0">
                <a:solidFill>
                  <a:prstClr val="white"/>
                </a:solidFill>
              </a:rPr>
              <a:t>DRAFT - July 2017 not for wider circulation</a:t>
            </a:r>
            <a:endParaRPr lang="en-US" dirty="0">
              <a:solidFill>
                <a:prstClr val="white"/>
              </a:solidFill>
            </a:endParaRPr>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2307624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normAutofit/>
          </a:bodyPr>
          <a:lstStyle>
            <a:lvl1pPr>
              <a:defRPr sz="4000" baseline="0">
                <a:solidFill>
                  <a:schemeClr val="tx2"/>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628000"/>
            <a:ext cx="8028000" cy="3537304"/>
          </a:xfrm>
        </p:spPr>
        <p:txBody>
          <a:bodyPr lIns="0" tIns="0" rIns="0" bIns="0"/>
          <a:lstStyle>
            <a:lvl1pPr>
              <a:spcBef>
                <a:spcPts val="1200"/>
              </a:spcBef>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smtClean="0">
                <a:solidFill>
                  <a:prstClr val="white"/>
                </a:solidFill>
              </a:rPr>
              <a:t>DRAFT - July 2017 not for wider circulation</a:t>
            </a:r>
            <a:endParaRPr lang="en-US" dirty="0">
              <a:solidFill>
                <a:prstClr val="white"/>
              </a:solidFill>
            </a:endParaRPr>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3119644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00"/>
          </a:xfrm>
        </p:spPr>
        <p:txBody>
          <a:bodyPr lIns="0" tIns="0" rIns="0" bIns="0" anchor="t" anchorCtr="0"/>
          <a:lstStyle/>
          <a:p>
            <a:r>
              <a:rPr lang="en-US" dirty="0"/>
              <a:t>Click to edit Master title style</a:t>
            </a:r>
          </a:p>
        </p:txBody>
      </p:sp>
      <p:sp>
        <p:nvSpPr>
          <p:cNvPr id="3" name="Content Placeholder 2"/>
          <p:cNvSpPr>
            <a:spLocks noGrp="1"/>
          </p:cNvSpPr>
          <p:nvPr>
            <p:ph sz="half" idx="1"/>
          </p:nvPr>
        </p:nvSpPr>
        <p:spPr>
          <a:xfrm>
            <a:off x="558000" y="2088000"/>
            <a:ext cx="3924000" cy="4068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000" y="2088000"/>
            <a:ext cx="3924000" cy="4068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smtClean="0">
                <a:solidFill>
                  <a:prstClr val="white"/>
                </a:solidFill>
              </a:rPr>
              <a:t>DRAFT - July 2017 not for wider circulation</a:t>
            </a:r>
            <a:endParaRPr lang="en-US" dirty="0">
              <a:solidFill>
                <a:prstClr val="white"/>
              </a:solidFill>
            </a:endParaRPr>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430839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lstStyle/>
          <a:p>
            <a:r>
              <a:rPr lang="en-US" dirty="0"/>
              <a:t>Click to edit Master title style</a:t>
            </a:r>
          </a:p>
        </p:txBody>
      </p:sp>
      <p:sp>
        <p:nvSpPr>
          <p:cNvPr id="3" name="Content Placeholder 2"/>
          <p:cNvSpPr>
            <a:spLocks noGrp="1"/>
          </p:cNvSpPr>
          <p:nvPr>
            <p:ph sz="half" idx="1"/>
          </p:nvPr>
        </p:nvSpPr>
        <p:spPr>
          <a:xfrm>
            <a:off x="558000" y="2628000"/>
            <a:ext cx="3924000" cy="3564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000" y="2628000"/>
            <a:ext cx="3924000" cy="3564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smtClean="0">
                <a:solidFill>
                  <a:prstClr val="white"/>
                </a:solidFill>
              </a:rPr>
              <a:t>PHE South West</a:t>
            </a:r>
            <a:endParaRPr lang="en-US" dirty="0">
              <a:solidFill>
                <a:prstClr val="white"/>
              </a:solidFill>
            </a:endParaRPr>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119320216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lIns="0" tIns="0" rIns="0" bIns="0"/>
          <a:lstStyle>
            <a:lvl1pPr>
              <a:spcBef>
                <a:spcPts val="1200"/>
              </a:spcBef>
              <a:defRPr>
                <a:solidFill>
                  <a:schemeClr val="tx1"/>
                </a:solidFill>
              </a:defRPr>
            </a:lvl1pPr>
          </a:lstStyle>
          <a:p>
            <a:pPr lvl="0"/>
            <a:r>
              <a:rPr lang="en-US" dirty="0"/>
              <a:t>Click to edit Master text styles</a:t>
            </a:r>
          </a:p>
          <a:p>
            <a:pPr lvl="1"/>
            <a:r>
              <a:rPr lang="en-US" dirty="0"/>
              <a:t>Second </a:t>
            </a:r>
            <a:r>
              <a:rPr lang="en-US" dirty="0" smtClean="0"/>
              <a:t>level</a:t>
            </a:r>
          </a:p>
          <a:p>
            <a:pPr lvl="2"/>
            <a:r>
              <a:rPr lang="en-US" dirty="0" smtClean="0"/>
              <a:t>Third level</a:t>
            </a:r>
          </a:p>
          <a:p>
            <a:pPr lvl="3"/>
            <a:r>
              <a:rPr lang="en-US" dirty="0" smtClean="0"/>
              <a:t>Fourth </a:t>
            </a:r>
            <a:r>
              <a:rPr lang="en-US" dirty="0"/>
              <a:t>level</a:t>
            </a:r>
          </a:p>
          <a:p>
            <a:pPr lvl="4"/>
            <a:r>
              <a:rPr lang="en-US" dirty="0"/>
              <a:t>Fifth level</a:t>
            </a:r>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smtClean="0">
                <a:solidFill>
                  <a:prstClr val="white"/>
                </a:solidFill>
              </a:rPr>
              <a:t>PHE South West</a:t>
            </a:r>
            <a:endParaRPr lang="en-US" dirty="0">
              <a:solidFill>
                <a:prstClr val="white"/>
              </a:solidFill>
            </a:endParaRPr>
          </a:p>
        </p:txBody>
      </p:sp>
      <p:sp>
        <p:nvSpPr>
          <p:cNvPr id="6" name="Title 1"/>
          <p:cNvSpPr>
            <a:spLocks noGrp="1"/>
          </p:cNvSpPr>
          <p:nvPr>
            <p:ph type="title"/>
          </p:nvPr>
        </p:nvSpPr>
        <p:spPr>
          <a:xfrm>
            <a:off x="1979712" y="505891"/>
            <a:ext cx="6048672" cy="594000"/>
          </a:xfrm>
        </p:spPr>
        <p:txBody>
          <a:bodyPr lIns="0" tIns="0" rIns="0" bIns="0" anchor="t" anchorCtr="0"/>
          <a:lstStyle/>
          <a:p>
            <a:r>
              <a:rPr lang="en-US" dirty="0"/>
              <a:t>Click to edit Master title style</a:t>
            </a:r>
          </a:p>
        </p:txBody>
      </p:sp>
    </p:spTree>
    <p:extLst>
      <p:ext uri="{BB962C8B-B14F-4D97-AF65-F5344CB8AC3E}">
        <p14:creationId xmlns:p14="http://schemas.microsoft.com/office/powerpoint/2010/main" val="393985366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3077896" cy="670396"/>
          </a:xfrm>
        </p:spPr>
        <p:txBody>
          <a:bodyPr anchor="t" anchorCtr="0">
            <a:normAutofit/>
          </a:bodyPr>
          <a:lstStyle>
            <a:lvl1pPr algn="l">
              <a:defRPr sz="1800" b="0" i="0" spc="0" baseline="0">
                <a:solidFill>
                  <a:schemeClr val="tx1"/>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779912" y="1368001"/>
            <a:ext cx="4799138" cy="4788000"/>
          </a:xfrm>
        </p:spPr>
        <p:txBody>
          <a:bodyPr/>
          <a:lstStyle>
            <a:lvl1pPr>
              <a:defRPr sz="1800" baseline="0">
                <a:solidFill>
                  <a:schemeClr val="tx1"/>
                </a:solidFill>
              </a:defRPr>
            </a:lvl1pPr>
            <a:lvl2pPr>
              <a:defRPr sz="1800" baseline="0"/>
            </a:lvl2pPr>
            <a:lvl3pPr>
              <a:defRPr sz="1800" baseline="0"/>
            </a:lvl3pPr>
            <a:lvl4pPr>
              <a:defRPr sz="1600" baseline="0"/>
            </a:lvl4pPr>
            <a:lvl5pPr>
              <a:defRPr sz="1600" baseline="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6"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smtClean="0">
                <a:solidFill>
                  <a:prstClr val="white"/>
                </a:solidFill>
              </a:rPr>
              <a:t>PHE South West</a:t>
            </a:r>
            <a:endParaRPr lang="en-US" dirty="0">
              <a:solidFill>
                <a:prstClr val="white"/>
              </a:solidFill>
            </a:endParaRPr>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130668716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2" name="Rectangle 11"/>
          <p:cNvSpPr/>
          <p:nvPr userDrawn="1"/>
        </p:nvSpPr>
        <p:spPr>
          <a:xfrm>
            <a:off x="0" y="1628800"/>
            <a:ext cx="9144000" cy="144016"/>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3" name="Text Placeholder 2"/>
          <p:cNvSpPr>
            <a:spLocks noGrp="1"/>
          </p:cNvSpPr>
          <p:nvPr>
            <p:ph type="body" idx="1"/>
          </p:nvPr>
        </p:nvSpPr>
        <p:spPr>
          <a:xfrm>
            <a:off x="558000" y="1800000"/>
            <a:ext cx="8028000" cy="4377600"/>
          </a:xfrm>
        </p:spPr>
        <p:txBody>
          <a:bodyPr lIns="0" tIns="0" rIns="0" bIns="0" anchor="t" anchorCtr="0"/>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2"/>
          </p:nvPr>
        </p:nvSpPr>
        <p:spPr>
          <a:xfrm>
            <a:off x="0" y="6309320"/>
            <a:ext cx="9144000" cy="548680"/>
          </a:xfrm>
          <a:prstGeom prst="rect">
            <a:avLst/>
          </a:prstGeom>
          <a:no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smtClean="0">
                <a:solidFill>
                  <a:prstClr val="white"/>
                </a:solidFill>
              </a:rPr>
              <a:t>PHE South West</a:t>
            </a:r>
            <a:endParaRPr lang="en-US" dirty="0">
              <a:solidFill>
                <a:prstClr val="white"/>
              </a:solidFill>
            </a:endParaRPr>
          </a:p>
        </p:txBody>
      </p:sp>
      <p:pic>
        <p:nvPicPr>
          <p:cNvPr id="10" name="Picture 9"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348742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xfrm>
            <a:off x="6227763" y="6237288"/>
            <a:ext cx="2301875" cy="457200"/>
          </a:xfrm>
          <a:prstGeom prst="rect">
            <a:avLst/>
          </a:prstGeom>
        </p:spPr>
        <p:txBody>
          <a:bodyPr/>
          <a:lstStyle>
            <a:lvl1pPr eaLnBrk="0" hangingPunct="0">
              <a:defRPr/>
            </a:lvl1pPr>
          </a:lstStyle>
          <a:p>
            <a:pPr>
              <a:defRPr/>
            </a:pPr>
            <a:fld id="{8BEB373D-828E-441A-BCB6-78CADBE493DB}" type="slidenum">
              <a:rPr lang="en-GB"/>
              <a:pPr>
                <a:defRPr/>
              </a:pPr>
              <a:t>‹#›</a:t>
            </a:fld>
            <a:endParaRPr lang="en-GB" dirty="0"/>
          </a:p>
        </p:txBody>
      </p:sp>
    </p:spTree>
    <p:extLst>
      <p:ext uri="{BB962C8B-B14F-4D97-AF65-F5344CB8AC3E}">
        <p14:creationId xmlns:p14="http://schemas.microsoft.com/office/powerpoint/2010/main" val="3797219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3"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smtClean="0">
                <a:solidFill>
                  <a:prstClr val="white"/>
                </a:solidFill>
              </a:rPr>
              <a:t>PHE South West</a:t>
            </a:r>
            <a:endParaRPr lang="en-US" dirty="0">
              <a:solidFill>
                <a:prstClr val="white"/>
              </a:solidFill>
            </a:endParaRPr>
          </a:p>
        </p:txBody>
      </p:sp>
      <p:sp>
        <p:nvSpPr>
          <p:cNvPr id="8" name="Picture Placeholder 7"/>
          <p:cNvSpPr>
            <a:spLocks noGrp="1"/>
          </p:cNvSpPr>
          <p:nvPr>
            <p:ph type="pic" sz="quarter" idx="13"/>
          </p:nvPr>
        </p:nvSpPr>
        <p:spPr>
          <a:xfrm>
            <a:off x="0" y="0"/>
            <a:ext cx="9144000" cy="6308725"/>
          </a:xfrm>
        </p:spPr>
        <p:txBody>
          <a:bodyPr/>
          <a:lstStyle/>
          <a:p>
            <a:endParaRPr lang="en-US" dirty="0"/>
          </a:p>
        </p:txBody>
      </p:sp>
    </p:spTree>
    <p:extLst>
      <p:ext uri="{BB962C8B-B14F-4D97-AF65-F5344CB8AC3E}">
        <p14:creationId xmlns:p14="http://schemas.microsoft.com/office/powerpoint/2010/main" val="16025726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3297A6-1361-488A-B185-30E094300A15}" type="datetimeFigureOut">
              <a:rPr lang="en-GB" smtClean="0">
                <a:solidFill>
                  <a:prstClr val="black">
                    <a:tint val="75000"/>
                  </a:prstClr>
                </a:solidFill>
              </a:rPr>
              <a:pPr/>
              <a:t>23/03/2018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E688A35-167D-4497-BD1A-60EB468354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0662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3297A6-1361-488A-B185-30E094300A15}" type="datetimeFigureOut">
              <a:rPr lang="en-GB" smtClean="0">
                <a:solidFill>
                  <a:prstClr val="black">
                    <a:tint val="75000"/>
                  </a:prstClr>
                </a:solidFill>
              </a:rPr>
              <a:pPr/>
              <a:t>23/03/2018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E688A35-167D-4497-BD1A-60EB468354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7811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297A6-1361-488A-B185-30E094300A15}" type="datetimeFigureOut">
              <a:rPr lang="en-GB" smtClean="0">
                <a:solidFill>
                  <a:prstClr val="black">
                    <a:tint val="75000"/>
                  </a:prstClr>
                </a:solidFill>
              </a:rPr>
              <a:pPr/>
              <a:t>23/03/2018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E688A35-167D-4497-BD1A-60EB468354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5608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3297A6-1361-488A-B185-30E094300A15}" type="datetimeFigureOut">
              <a:rPr lang="en-GB" smtClean="0">
                <a:solidFill>
                  <a:prstClr val="black">
                    <a:tint val="75000"/>
                  </a:prstClr>
                </a:solidFill>
              </a:rPr>
              <a:pPr/>
              <a:t>23/03/2018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E688A35-167D-4497-BD1A-60EB468354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9607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A3297A6-1361-488A-B185-30E094300A15}" type="datetimeFigureOut">
              <a:rPr lang="en-GB" smtClean="0">
                <a:solidFill>
                  <a:prstClr val="black">
                    <a:tint val="75000"/>
                  </a:prstClr>
                </a:solidFill>
              </a:rPr>
              <a:pPr/>
              <a:t>23/03/2018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E688A35-167D-4497-BD1A-60EB468354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1664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3297A6-1361-488A-B185-30E094300A15}" type="datetimeFigureOut">
              <a:rPr lang="en-GB" smtClean="0">
                <a:solidFill>
                  <a:prstClr val="black">
                    <a:tint val="75000"/>
                  </a:prstClr>
                </a:solidFill>
              </a:rPr>
              <a:pPr/>
              <a:t>23/03/2018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E688A35-167D-4497-BD1A-60EB468354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53033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297A6-1361-488A-B185-30E094300A15}" type="datetimeFigureOut">
              <a:rPr lang="en-GB" smtClean="0">
                <a:solidFill>
                  <a:prstClr val="black">
                    <a:tint val="75000"/>
                  </a:prstClr>
                </a:solidFill>
              </a:rPr>
              <a:pPr/>
              <a:t>23/03/2018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E688A35-167D-4497-BD1A-60EB468354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1216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297A6-1361-488A-B185-30E094300A15}" type="datetimeFigureOut">
              <a:rPr lang="en-GB" smtClean="0">
                <a:solidFill>
                  <a:prstClr val="black">
                    <a:tint val="75000"/>
                  </a:prstClr>
                </a:solidFill>
              </a:rPr>
              <a:pPr/>
              <a:t>23/03/2018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E688A35-167D-4497-BD1A-60EB468354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53806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297A6-1361-488A-B185-30E094300A15}" type="datetimeFigureOut">
              <a:rPr lang="en-GB" smtClean="0">
                <a:solidFill>
                  <a:prstClr val="black">
                    <a:tint val="75000"/>
                  </a:prstClr>
                </a:solidFill>
              </a:rPr>
              <a:pPr/>
              <a:t>23/03/2018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E688A35-167D-4497-BD1A-60EB468354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077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xfrm>
            <a:off x="6227763" y="6237288"/>
            <a:ext cx="2301875" cy="457200"/>
          </a:xfrm>
          <a:prstGeom prst="rect">
            <a:avLst/>
          </a:prstGeom>
        </p:spPr>
        <p:txBody>
          <a:bodyPr/>
          <a:lstStyle>
            <a:lvl1pPr eaLnBrk="0" hangingPunct="0">
              <a:defRPr/>
            </a:lvl1pPr>
          </a:lstStyle>
          <a:p>
            <a:pPr>
              <a:defRPr/>
            </a:pPr>
            <a:fld id="{53F7170B-148E-4DE5-8EFE-3DB92C179879}" type="slidenum">
              <a:rPr lang="en-GB"/>
              <a:pPr>
                <a:defRPr/>
              </a:pPr>
              <a:t>‹#›</a:t>
            </a:fld>
            <a:endParaRPr lang="en-GB" dirty="0"/>
          </a:p>
        </p:txBody>
      </p:sp>
    </p:spTree>
    <p:extLst>
      <p:ext uri="{BB962C8B-B14F-4D97-AF65-F5344CB8AC3E}">
        <p14:creationId xmlns:p14="http://schemas.microsoft.com/office/powerpoint/2010/main" val="15593074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3297A6-1361-488A-B185-30E094300A15}" type="datetimeFigureOut">
              <a:rPr lang="en-GB" smtClean="0">
                <a:solidFill>
                  <a:prstClr val="black">
                    <a:tint val="75000"/>
                  </a:prstClr>
                </a:solidFill>
              </a:rPr>
              <a:pPr/>
              <a:t>23/03/2018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E688A35-167D-4497-BD1A-60EB468354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8764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3297A6-1361-488A-B185-30E094300A15}" type="datetimeFigureOut">
              <a:rPr lang="en-GB" smtClean="0">
                <a:solidFill>
                  <a:prstClr val="black">
                    <a:tint val="75000"/>
                  </a:prstClr>
                </a:solidFill>
              </a:rPr>
              <a:pPr/>
              <a:t>23/03/2018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E688A35-167D-4497-BD1A-60EB468354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510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xfrm>
            <a:off x="6300788" y="6237288"/>
            <a:ext cx="2301875" cy="457200"/>
          </a:xfrm>
          <a:prstGeom prst="rect">
            <a:avLst/>
          </a:prstGeom>
        </p:spPr>
        <p:txBody>
          <a:bodyPr/>
          <a:lstStyle>
            <a:lvl1pPr eaLnBrk="0" hangingPunct="0">
              <a:defRPr/>
            </a:lvl1pPr>
          </a:lstStyle>
          <a:p>
            <a:pPr>
              <a:defRPr/>
            </a:pPr>
            <a:fld id="{46B51F2B-C9F7-46C6-91E1-6A973FDB7985}" type="slidenum">
              <a:rPr lang="en-GB"/>
              <a:pPr>
                <a:defRPr/>
              </a:pPr>
              <a:t>‹#›</a:t>
            </a:fld>
            <a:endParaRPr lang="en-GB" dirty="0"/>
          </a:p>
        </p:txBody>
      </p:sp>
    </p:spTree>
    <p:extLst>
      <p:ext uri="{BB962C8B-B14F-4D97-AF65-F5344CB8AC3E}">
        <p14:creationId xmlns:p14="http://schemas.microsoft.com/office/powerpoint/2010/main" val="234578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Slide Number Placeholder 6"/>
          <p:cNvSpPr>
            <a:spLocks noGrp="1" noChangeArrowheads="1"/>
          </p:cNvSpPr>
          <p:nvPr>
            <p:ph type="sldNum" sz="quarter" idx="12"/>
          </p:nvPr>
        </p:nvSpPr>
        <p:spPr>
          <a:xfrm>
            <a:off x="6227763" y="6237288"/>
            <a:ext cx="2301875" cy="457200"/>
          </a:xfrm>
          <a:prstGeom prst="rect">
            <a:avLst/>
          </a:prstGeom>
        </p:spPr>
        <p:txBody>
          <a:bodyPr/>
          <a:lstStyle>
            <a:lvl1pPr eaLnBrk="0" hangingPunct="0">
              <a:defRPr/>
            </a:lvl1pPr>
          </a:lstStyle>
          <a:p>
            <a:pPr>
              <a:defRPr/>
            </a:pPr>
            <a:fld id="{7B90FA33-2D3E-497A-926E-E20F1F66DA6B}" type="slidenum">
              <a:rPr lang="en-GB"/>
              <a:pPr>
                <a:defRPr/>
              </a:pPr>
              <a:t>‹#›</a:t>
            </a:fld>
            <a:endParaRPr lang="en-GB" dirty="0"/>
          </a:p>
        </p:txBody>
      </p:sp>
    </p:spTree>
    <p:extLst>
      <p:ext uri="{BB962C8B-B14F-4D97-AF65-F5344CB8AC3E}">
        <p14:creationId xmlns:p14="http://schemas.microsoft.com/office/powerpoint/2010/main" val="400226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Slide Number Placeholder 6"/>
          <p:cNvSpPr>
            <a:spLocks noGrp="1" noChangeArrowheads="1"/>
          </p:cNvSpPr>
          <p:nvPr>
            <p:ph type="sldNum" sz="quarter" idx="12"/>
          </p:nvPr>
        </p:nvSpPr>
        <p:spPr>
          <a:xfrm>
            <a:off x="6227763" y="6237288"/>
            <a:ext cx="2301875" cy="457200"/>
          </a:xfrm>
          <a:prstGeom prst="rect">
            <a:avLst/>
          </a:prstGeom>
        </p:spPr>
        <p:txBody>
          <a:bodyPr/>
          <a:lstStyle>
            <a:lvl1pPr eaLnBrk="0" hangingPunct="0">
              <a:defRPr/>
            </a:lvl1pPr>
          </a:lstStyle>
          <a:p>
            <a:pPr>
              <a:defRPr/>
            </a:pPr>
            <a:fld id="{8740E650-1736-4B04-81D5-54012DC61E9D}" type="slidenum">
              <a:rPr lang="en-GB"/>
              <a:pPr>
                <a:defRPr/>
              </a:pPr>
              <a:t>‹#›</a:t>
            </a:fld>
            <a:endParaRPr lang="en-GB" dirty="0"/>
          </a:p>
        </p:txBody>
      </p:sp>
    </p:spTree>
    <p:extLst>
      <p:ext uri="{BB962C8B-B14F-4D97-AF65-F5344CB8AC3E}">
        <p14:creationId xmlns:p14="http://schemas.microsoft.com/office/powerpoint/2010/main" val="8491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xfrm>
            <a:off x="6227763" y="6237288"/>
            <a:ext cx="2301875" cy="457200"/>
          </a:xfrm>
          <a:prstGeom prst="rect">
            <a:avLst/>
          </a:prstGeom>
        </p:spPr>
        <p:txBody>
          <a:bodyPr/>
          <a:lstStyle>
            <a:lvl1pPr eaLnBrk="0" hangingPunct="0">
              <a:defRPr/>
            </a:lvl1pPr>
          </a:lstStyle>
          <a:p>
            <a:pPr>
              <a:defRPr/>
            </a:pPr>
            <a:fld id="{E8D093C8-1D50-4FC9-B9F5-D555ED75776E}" type="slidenum">
              <a:rPr lang="en-GB"/>
              <a:pPr>
                <a:defRPr/>
              </a:pPr>
              <a:t>‹#›</a:t>
            </a:fld>
            <a:endParaRPr lang="en-GB" dirty="0"/>
          </a:p>
        </p:txBody>
      </p:sp>
    </p:spTree>
    <p:extLst>
      <p:ext uri="{BB962C8B-B14F-4D97-AF65-F5344CB8AC3E}">
        <p14:creationId xmlns:p14="http://schemas.microsoft.com/office/powerpoint/2010/main" val="169587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google.co.uk/url?sa=i&amp;rct=j&amp;q=&amp;esrc=s&amp;source=images&amp;cd=&amp;cad=rja&amp;uact=8&amp;ved=0ahUKEwiRy6-Tyr3MAhUjBMAKHdY1BTMQjRwIBw&amp;url=http://www.lshtm.ac.uk/aboutus/governanceandorganisation/aas/extrel/&amp;psig=AFQjCNEH8H6ZOH1ukypkpZmLZ97E_8I-qw&amp;ust=1462353664160449"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hyperlink" Target="http://www.google.co.uk/url?sa=i&amp;rct=j&amp;q=&amp;esrc=s&amp;source=images&amp;cd=&amp;cad=rja&amp;uact=8&amp;ved=0ahUKEwimvIX2173MAhXIwxQKHZENAvEQjRwIBw&amp;url=http://www.hays.co.uk/jobs/the-university-of-sheffield/&amp;bvm=bv.121070826,d.ZGg&amp;psig=AFQjCNFG9jL4FmEJjt7utnS9gnNUeTE3hQ&amp;ust=1462357381688044"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0"/>
            <a:ext cx="9140825" cy="6873875"/>
          </a:xfrm>
          <a:prstGeom prst="rect">
            <a:avLst/>
          </a:prstGeom>
          <a:solidFill>
            <a:srgbClr val="66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GB" altLang="en-US" dirty="0">
                <a:solidFill>
                  <a:srgbClr val="663366"/>
                </a:solidFill>
              </a:rPr>
              <a:t>∂</a:t>
            </a:r>
          </a:p>
        </p:txBody>
      </p:sp>
      <p:sp>
        <p:nvSpPr>
          <p:cNvPr id="1027" name="Rectangle 8"/>
          <p:cNvSpPr>
            <a:spLocks noChangeArrowheads="1"/>
          </p:cNvSpPr>
          <p:nvPr userDrawn="1"/>
        </p:nvSpPr>
        <p:spPr bwMode="auto">
          <a:xfrm>
            <a:off x="219075" y="200025"/>
            <a:ext cx="8924925" cy="665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endParaRPr lang="en-US" altLang="en-US" dirty="0">
              <a:solidFill>
                <a:srgbClr val="663366"/>
              </a:solidFill>
            </a:endParaRPr>
          </a:p>
        </p:txBody>
      </p:sp>
      <p:sp>
        <p:nvSpPr>
          <p:cNvPr id="102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Heading style</a:t>
            </a:r>
          </a:p>
        </p:txBody>
      </p:sp>
      <p:sp>
        <p:nvSpPr>
          <p:cNvPr id="1029" name="Rectangle 3"/>
          <p:cNvSpPr>
            <a:spLocks noGrp="1" noChangeArrowheads="1"/>
          </p:cNvSpPr>
          <p:nvPr>
            <p:ph type="body" idx="1"/>
          </p:nvPr>
        </p:nvSpPr>
        <p:spPr bwMode="auto">
          <a:xfrm>
            <a:off x="684213" y="1989138"/>
            <a:ext cx="7772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GB" dirty="0"/>
          </a:p>
        </p:txBody>
      </p:sp>
      <p:sp>
        <p:nvSpPr>
          <p:cNvPr id="3" name="Rectangle 5"/>
          <p:cNvSpPr>
            <a:spLocks noGrp="1" noChangeArrowheads="1"/>
          </p:cNvSpPr>
          <p:nvPr>
            <p:ph type="ftr" sz="quarter" idx="3"/>
          </p:nvPr>
        </p:nvSpPr>
        <p:spPr bwMode="auto">
          <a:xfrm>
            <a:off x="3124200" y="6248400"/>
            <a:ext cx="21685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GB" dirty="0"/>
          </a:p>
        </p:txBody>
      </p:sp>
      <p:sp>
        <p:nvSpPr>
          <p:cNvPr id="1032" name="Rectangle 9"/>
          <p:cNvSpPr>
            <a:spLocks noChangeArrowheads="1"/>
          </p:cNvSpPr>
          <p:nvPr userDrawn="1"/>
        </p:nvSpPr>
        <p:spPr bwMode="auto">
          <a:xfrm>
            <a:off x="790575" y="611188"/>
            <a:ext cx="8024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endParaRPr lang="en-US" altLang="en-US" sz="4400" dirty="0">
              <a:solidFill>
                <a:schemeClr val="bg1"/>
              </a:solidFill>
            </a:endParaRPr>
          </a:p>
        </p:txBody>
      </p:sp>
      <p:sp>
        <p:nvSpPr>
          <p:cNvPr id="1033" name="Rectangle 10"/>
          <p:cNvSpPr>
            <a:spLocks noChangeArrowheads="1"/>
          </p:cNvSpPr>
          <p:nvPr userDrawn="1"/>
        </p:nvSpPr>
        <p:spPr bwMode="auto">
          <a:xfrm>
            <a:off x="790575" y="1798638"/>
            <a:ext cx="8024813"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spcBef>
                <a:spcPct val="20000"/>
              </a:spcBef>
            </a:pPr>
            <a:endParaRPr lang="en-US" altLang="en-US" sz="1800" b="1" dirty="0">
              <a:solidFill>
                <a:schemeClr val="bg1"/>
              </a:solidFill>
              <a:latin typeface="Arial" charset="0"/>
            </a:endParaRPr>
          </a:p>
        </p:txBody>
      </p:sp>
      <p:pic>
        <p:nvPicPr>
          <p:cNvPr id="12" name="Picture 8"/>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52636" y="5805264"/>
            <a:ext cx="19431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4"/>
          <p:cNvSpPr txBox="1">
            <a:spLocks noChangeArrowheads="1"/>
          </p:cNvSpPr>
          <p:nvPr userDrawn="1"/>
        </p:nvSpPr>
        <p:spPr bwMode="auto">
          <a:xfrm>
            <a:off x="2195736" y="5949950"/>
            <a:ext cx="39608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GB" sz="1800" dirty="0" smtClean="0"/>
          </a:p>
          <a:p>
            <a:pPr>
              <a:defRPr/>
            </a:pPr>
            <a:r>
              <a:rPr lang="en-GB" sz="1800" dirty="0" smtClean="0"/>
              <a:t>Centre </a:t>
            </a:r>
            <a:r>
              <a:rPr lang="en-GB" sz="1800" i="1" dirty="0" smtClean="0"/>
              <a:t>for</a:t>
            </a:r>
            <a:r>
              <a:rPr lang="en-GB" sz="1800" dirty="0" smtClean="0"/>
              <a:t> Public Policy &amp; Health</a:t>
            </a:r>
          </a:p>
          <a:p>
            <a:pPr>
              <a:defRPr/>
            </a:pPr>
            <a:endParaRPr lang="en-GB" dirty="0" smtClean="0"/>
          </a:p>
        </p:txBody>
      </p:sp>
      <p:pic>
        <p:nvPicPr>
          <p:cNvPr id="15" name="Picture 6" descr="http://www.lshtm.ac.uk/aboutus/governanceandorganisation/aas/extrel/lshtm_logo.jpg">
            <a:hlinkClick r:id="rId13"/>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777424" y="5959122"/>
            <a:ext cx="1352908" cy="7102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hays.co.uk/cs/groups/hays_common/@uk/@content/documents/webassets/hays_1477603.jpg">
            <a:hlinkClick r:id="rId15"/>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56176" y="5944774"/>
            <a:ext cx="1576015" cy="76830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0" r:id="rId3"/>
    <p:sldLayoutId id="2147483963" r:id="rId4"/>
    <p:sldLayoutId id="2147483964" r:id="rId5"/>
    <p:sldLayoutId id="2147483965" r:id="rId6"/>
    <p:sldLayoutId id="2147483966" r:id="rId7"/>
    <p:sldLayoutId id="2147483967" r:id="rId8"/>
    <p:sldLayoutId id="2147483968" r:id="rId9"/>
    <p:sldLayoutId id="2147483969" r:id="rId10"/>
  </p:sldLayoutIdLst>
  <p:txStyles>
    <p:titleStyle>
      <a:lvl1pPr algn="l" rtl="0" eaLnBrk="0" fontAlgn="base" hangingPunct="0">
        <a:spcBef>
          <a:spcPct val="0"/>
        </a:spcBef>
        <a:spcAft>
          <a:spcPct val="0"/>
        </a:spcAft>
        <a:defRPr sz="4400">
          <a:solidFill>
            <a:srgbClr val="663366"/>
          </a:solidFill>
          <a:latin typeface="+mj-lt"/>
          <a:ea typeface="+mj-ea"/>
          <a:cs typeface="+mj-cs"/>
        </a:defRPr>
      </a:lvl1pPr>
      <a:lvl2pPr algn="l" rtl="0" eaLnBrk="0" fontAlgn="base" hangingPunct="0">
        <a:spcBef>
          <a:spcPct val="0"/>
        </a:spcBef>
        <a:spcAft>
          <a:spcPct val="0"/>
        </a:spcAft>
        <a:defRPr sz="4400">
          <a:solidFill>
            <a:srgbClr val="663366"/>
          </a:solidFill>
          <a:latin typeface="Times" pitchFamily="18" charset="0"/>
        </a:defRPr>
      </a:lvl2pPr>
      <a:lvl3pPr algn="l" rtl="0" eaLnBrk="0" fontAlgn="base" hangingPunct="0">
        <a:spcBef>
          <a:spcPct val="0"/>
        </a:spcBef>
        <a:spcAft>
          <a:spcPct val="0"/>
        </a:spcAft>
        <a:defRPr sz="4400">
          <a:solidFill>
            <a:srgbClr val="663366"/>
          </a:solidFill>
          <a:latin typeface="Times" pitchFamily="18" charset="0"/>
        </a:defRPr>
      </a:lvl3pPr>
      <a:lvl4pPr algn="l" rtl="0" eaLnBrk="0" fontAlgn="base" hangingPunct="0">
        <a:spcBef>
          <a:spcPct val="0"/>
        </a:spcBef>
        <a:spcAft>
          <a:spcPct val="0"/>
        </a:spcAft>
        <a:defRPr sz="4400">
          <a:solidFill>
            <a:srgbClr val="663366"/>
          </a:solidFill>
          <a:latin typeface="Times" pitchFamily="18" charset="0"/>
        </a:defRPr>
      </a:lvl4pPr>
      <a:lvl5pPr algn="l" rtl="0" eaLnBrk="0" fontAlgn="base" hangingPunct="0">
        <a:spcBef>
          <a:spcPct val="0"/>
        </a:spcBef>
        <a:spcAft>
          <a:spcPct val="0"/>
        </a:spcAft>
        <a:defRPr sz="4400">
          <a:solidFill>
            <a:srgbClr val="663366"/>
          </a:solidFill>
          <a:latin typeface="Times" pitchFamily="18" charset="0"/>
        </a:defRPr>
      </a:lvl5pPr>
      <a:lvl6pPr marL="457200" algn="l" rtl="0" fontAlgn="base">
        <a:spcBef>
          <a:spcPct val="0"/>
        </a:spcBef>
        <a:spcAft>
          <a:spcPct val="0"/>
        </a:spcAft>
        <a:defRPr sz="4400">
          <a:solidFill>
            <a:srgbClr val="663366"/>
          </a:solidFill>
          <a:latin typeface="Times" pitchFamily="18" charset="0"/>
        </a:defRPr>
      </a:lvl6pPr>
      <a:lvl7pPr marL="914400" algn="l" rtl="0" fontAlgn="base">
        <a:spcBef>
          <a:spcPct val="0"/>
        </a:spcBef>
        <a:spcAft>
          <a:spcPct val="0"/>
        </a:spcAft>
        <a:defRPr sz="4400">
          <a:solidFill>
            <a:srgbClr val="663366"/>
          </a:solidFill>
          <a:latin typeface="Times" pitchFamily="18" charset="0"/>
        </a:defRPr>
      </a:lvl7pPr>
      <a:lvl8pPr marL="1371600" algn="l" rtl="0" fontAlgn="base">
        <a:spcBef>
          <a:spcPct val="0"/>
        </a:spcBef>
        <a:spcAft>
          <a:spcPct val="0"/>
        </a:spcAft>
        <a:defRPr sz="4400">
          <a:solidFill>
            <a:srgbClr val="663366"/>
          </a:solidFill>
          <a:latin typeface="Times" pitchFamily="18" charset="0"/>
        </a:defRPr>
      </a:lvl8pPr>
      <a:lvl9pPr marL="1828800" algn="l" rtl="0" fontAlgn="base">
        <a:spcBef>
          <a:spcPct val="0"/>
        </a:spcBef>
        <a:spcAft>
          <a:spcPct val="0"/>
        </a:spcAft>
        <a:defRPr sz="4400">
          <a:solidFill>
            <a:srgbClr val="663366"/>
          </a:solidFill>
          <a:latin typeface="Times" pitchFamily="18"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r>
              <a:rPr lang="en-US" dirty="0" smtClean="0">
                <a:solidFill>
                  <a:prstClr val="white"/>
                </a:solidFill>
                <a:latin typeface="Arial" pitchFamily="84" charset="0"/>
                <a:ea typeface="ヒラギノ角ゴ Pro W3" pitchFamily="84" charset="-128"/>
              </a:rPr>
              <a:t>  </a:t>
            </a:r>
            <a:fld id="{2184E3F7-0A6D-402E-9A10-86793C1DC96E}" type="slidenum">
              <a:rPr lang="en-US" smtClean="0">
                <a:solidFill>
                  <a:prstClr val="white"/>
                </a:solidFill>
                <a:latin typeface="Arial" pitchFamily="84" charset="0"/>
                <a:ea typeface="ヒラギノ角ゴ Pro W3" pitchFamily="84" charset="-128"/>
              </a:rPr>
              <a:pPr/>
              <a:t>‹#›</a:t>
            </a:fld>
            <a:r>
              <a:rPr lang="en-US" dirty="0" smtClean="0">
                <a:solidFill>
                  <a:prstClr val="white"/>
                </a:solidFill>
                <a:latin typeface="Arial" pitchFamily="84" charset="0"/>
                <a:ea typeface="ヒラギノ角ゴ Pro W3" pitchFamily="84" charset="-128"/>
              </a:rPr>
              <a:t> </a:t>
            </a:r>
            <a:endParaRPr lang="en-US" dirty="0">
              <a:solidFill>
                <a:prstClr val="white"/>
              </a:solidFill>
              <a:latin typeface="Arial" pitchFamily="84" charset="0"/>
              <a:ea typeface="ヒラギノ角ゴ Pro W3" pitchFamily="84" charset="-128"/>
            </a:endParaRPr>
          </a:p>
        </p:txBody>
      </p:sp>
      <p:sp>
        <p:nvSpPr>
          <p:cNvPr id="6" name="Footer Placeholder 5"/>
          <p:cNvSpPr>
            <a:spLocks noGrp="1"/>
          </p:cNvSpPr>
          <p:nvPr>
            <p:ph type="ftr" sz="quarter" idx="3"/>
          </p:nvPr>
        </p:nvSpPr>
        <p:spPr>
          <a:xfrm>
            <a:off x="900113" y="6308725"/>
            <a:ext cx="7704137" cy="549275"/>
          </a:xfrm>
          <a:prstGeom prst="rect">
            <a:avLst/>
          </a:prstGeom>
        </p:spPr>
        <p:txBody>
          <a:bodyPr vert="horz" lIns="0" tIns="0" rIns="0" bIns="0" rtlCol="0" anchor="ctr"/>
          <a:lstStyle>
            <a:lvl1pPr algn="l" fontAlgn="auto">
              <a:spcBef>
                <a:spcPts val="0"/>
              </a:spcBef>
              <a:spcAft>
                <a:spcPts val="0"/>
              </a:spcAft>
              <a:defRPr sz="1200" baseline="0" smtClean="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284766253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Lst>
  <p:timing>
    <p:tnLst>
      <p:par>
        <p:cTn id="1" dur="indefinite" restart="never" nodeType="tmRoot"/>
      </p:par>
    </p:tnLst>
  </p:timing>
  <p:hf hdr="0" dt="0"/>
  <p:txStyles>
    <p:titleStyle>
      <a:lvl1pPr algn="l" rtl="0" fontAlgn="base">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algn="l" rtl="0" fontAlgn="base">
        <a:spcBef>
          <a:spcPts val="1200"/>
        </a:spcBef>
        <a:spcAft>
          <a:spcPct val="0"/>
        </a:spcAft>
        <a:buFont typeface="Arial" pitchFamily="84" charset="0"/>
        <a:defRPr kern="1200">
          <a:solidFill>
            <a:srgbClr val="00AE9E"/>
          </a:solidFill>
          <a:latin typeface="Arial" pitchFamily="34" charset="0"/>
          <a:ea typeface="ヒラギノ角ゴ Pro W3" pitchFamily="84" charset="-128"/>
          <a:cs typeface="ヒラギノ角ゴ Pro W3" pitchFamily="84" charset="-128"/>
        </a:defRPr>
      </a:lvl1pPr>
      <a:lvl2pPr algn="l" rtl="0" fontAlgn="base">
        <a:spcBef>
          <a:spcPts val="600"/>
        </a:spcBef>
        <a:spcAft>
          <a:spcPct val="0"/>
        </a:spcAft>
        <a:defRPr kern="1200">
          <a:solidFill>
            <a:schemeClr val="tx1"/>
          </a:solidFill>
          <a:latin typeface="Arial" pitchFamily="34" charset="0"/>
          <a:ea typeface="ヒラギノ角ゴ Pro W3" pitchFamily="84" charset="-128"/>
          <a:cs typeface="+mn-cs"/>
        </a:defRPr>
      </a:lvl2pPr>
      <a:lvl3pPr marL="215900" indent="-215900" algn="l" rtl="0" fontAlgn="base">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898525" indent="-287338" algn="l" rtl="0" fontAlgn="base">
        <a:spcBef>
          <a:spcPts val="600"/>
        </a:spcBef>
        <a:spcAft>
          <a:spcPct val="0"/>
        </a:spcAft>
        <a:buFont typeface="Arial" pitchFamily="84" charset="0"/>
        <a:buChar char="–"/>
        <a:defRPr sz="1600" kern="1200">
          <a:solidFill>
            <a:schemeClr val="tx1"/>
          </a:solidFill>
          <a:latin typeface="Arial" pitchFamily="34" charset="0"/>
          <a:ea typeface="ヒラギノ角ゴ Pro W3" pitchFamily="84" charset="-128"/>
          <a:cs typeface="+mn-cs"/>
        </a:defRPr>
      </a:lvl4pPr>
      <a:lvl5pPr marL="1431925" indent="-263525" algn="l" rtl="0" fontAlgn="base">
        <a:spcBef>
          <a:spcPct val="20000"/>
        </a:spcBef>
        <a:spcAft>
          <a:spcPct val="0"/>
        </a:spcAft>
        <a:buFontTx/>
        <a:buNone/>
        <a:defRPr sz="1600" kern="1200">
          <a:solidFill>
            <a:schemeClr val="tx1"/>
          </a:solidFill>
          <a:latin typeface="Arial" pitchFamily="34" charset="0"/>
          <a:ea typeface="ヒラギノ角ゴ Pro W3"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2D1A91A-4BA2-4F00-9A19-0117849A42FA}" type="datetimeFigureOut">
              <a:rPr lang="en-GB" smtClean="0">
                <a:solidFill>
                  <a:prstClr val="black">
                    <a:tint val="75000"/>
                  </a:prstClr>
                </a:solidFill>
                <a:latin typeface="Calibri"/>
                <a:ea typeface="ヒラギノ角ゴ Pro W3" pitchFamily="84" charset="-128"/>
              </a:rPr>
              <a:pPr fontAlgn="auto">
                <a:spcBef>
                  <a:spcPts val="0"/>
                </a:spcBef>
                <a:spcAft>
                  <a:spcPts val="0"/>
                </a:spcAft>
              </a:pPr>
              <a:t>23/03/2018</a:t>
            </a:fld>
            <a:endParaRPr lang="en-GB" dirty="0">
              <a:solidFill>
                <a:prstClr val="black">
                  <a:tint val="75000"/>
                </a:prstClr>
              </a:solidFill>
              <a:latin typeface="Calibri"/>
              <a:ea typeface="ヒラギノ角ゴ Pro W3" pitchFamily="8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Calibri"/>
              <a:ea typeface="ヒラギノ角ゴ Pro W3" pitchFamily="8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469C108-F07B-4A7B-972C-3ACDD0DF58B2}" type="slidenum">
              <a:rPr lang="en-GB" smtClean="0">
                <a:solidFill>
                  <a:prstClr val="black">
                    <a:tint val="75000"/>
                  </a:prstClr>
                </a:solidFill>
                <a:latin typeface="Calibri"/>
                <a:ea typeface="ヒラギノ角ゴ Pro W3" pitchFamily="84" charset="-128"/>
              </a:rPr>
              <a:pPr fontAlgn="auto">
                <a:spcBef>
                  <a:spcPts val="0"/>
                </a:spcBef>
                <a:spcAft>
                  <a:spcPts val="0"/>
                </a:spcAft>
              </a:pPr>
              <a:t>‹#›</a:t>
            </a:fld>
            <a:endParaRPr lang="en-GB" dirty="0">
              <a:solidFill>
                <a:prstClr val="black">
                  <a:tint val="75000"/>
                </a:prstClr>
              </a:solidFill>
              <a:latin typeface="Calibri"/>
              <a:ea typeface="ヒラギノ角ゴ Pro W3" pitchFamily="84" charset="-128"/>
            </a:endParaRPr>
          </a:p>
        </p:txBody>
      </p:sp>
    </p:spTree>
    <p:extLst>
      <p:ext uri="{BB962C8B-B14F-4D97-AF65-F5344CB8AC3E}">
        <p14:creationId xmlns:p14="http://schemas.microsoft.com/office/powerpoint/2010/main" val="3159813712"/>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000" y="274638"/>
            <a:ext cx="8028000" cy="114300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558000" y="1600200"/>
            <a:ext cx="80280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0" y="6309320"/>
            <a:ext cx="9144000" cy="548680"/>
          </a:xfrm>
          <a:prstGeom prst="rect">
            <a:avLst/>
          </a:prstGeom>
          <a:solidFill>
            <a:schemeClr val="bg2"/>
          </a:solidFill>
        </p:spPr>
        <p:txBody>
          <a:bodyPr lIns="0" tIns="0" bIns="0" anchor="ctr"/>
          <a:lstStyle>
            <a:lvl1pPr marL="540000" algn="l">
              <a:defRPr sz="1200">
                <a:solidFill>
                  <a:schemeClr val="bg1"/>
                </a:solidFill>
              </a:defRPr>
            </a:lvl1pPr>
          </a:lstStyle>
          <a:p>
            <a:pPr fontAlgn="auto">
              <a:spcBef>
                <a:spcPts val="0"/>
              </a:spcBef>
              <a:spcAft>
                <a:spcPts val="0"/>
              </a:spcAft>
            </a:pPr>
            <a:fld id="{E051598E-9D06-4046-8EF2-7702044C4E81}" type="slidenum">
              <a:rPr lang="en-US" smtClean="0">
                <a:solidFill>
                  <a:prstClr val="white"/>
                </a:solidFill>
                <a:latin typeface="Arial"/>
                <a:ea typeface="ヒラギノ角ゴ Pro W3" pitchFamily="84" charset="-128"/>
              </a:rPr>
              <a:pPr fontAlgn="auto">
                <a:spcBef>
                  <a:spcPts val="0"/>
                </a:spcBef>
                <a:spcAft>
                  <a:spcPts val="0"/>
                </a:spcAft>
              </a:pPr>
              <a:t>‹#›</a:t>
            </a:fld>
            <a:r>
              <a:rPr lang="en-US" dirty="0">
                <a:solidFill>
                  <a:prstClr val="white"/>
                </a:solidFill>
                <a:latin typeface="Arial"/>
                <a:ea typeface="ヒラギノ角ゴ Pro W3" pitchFamily="84" charset="-128"/>
              </a:rPr>
              <a:t> </a:t>
            </a:r>
          </a:p>
        </p:txBody>
      </p:sp>
      <p:sp>
        <p:nvSpPr>
          <p:cNvPr id="6"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pPr fontAlgn="auto">
              <a:spcBef>
                <a:spcPts val="0"/>
              </a:spcBef>
              <a:spcAft>
                <a:spcPts val="0"/>
              </a:spcAft>
            </a:pPr>
            <a:r>
              <a:rPr lang="en-GB" dirty="0" smtClean="0">
                <a:solidFill>
                  <a:prstClr val="white"/>
                </a:solidFill>
                <a:ea typeface="ヒラギノ角ゴ Pro W3" pitchFamily="84" charset="-128"/>
              </a:rPr>
              <a:t>DRAFT - July 2017 not for wider circulation</a:t>
            </a:r>
            <a:endParaRPr lang="en-US" dirty="0">
              <a:solidFill>
                <a:prstClr val="white"/>
              </a:solidFill>
              <a:ea typeface="ヒラギノ角ゴ Pro W3" pitchFamily="84" charset="-128"/>
            </a:endParaRPr>
          </a:p>
        </p:txBody>
      </p:sp>
    </p:spTree>
    <p:extLst>
      <p:ext uri="{BB962C8B-B14F-4D97-AF65-F5344CB8AC3E}">
        <p14:creationId xmlns:p14="http://schemas.microsoft.com/office/powerpoint/2010/main" val="2143972743"/>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Lst>
  <p:hf hdr="0" dt="0"/>
  <p:txStyles>
    <p:titleStyle>
      <a:lvl1pPr algn="l" defTabSz="914400" rtl="0" eaLnBrk="1" latinLnBrk="0" hangingPunct="1">
        <a:spcBef>
          <a:spcPct val="0"/>
        </a:spcBef>
        <a:buNone/>
        <a:defRPr sz="4000" kern="1200" spc="-150"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1800" b="0" i="0" kern="1200" baseline="0">
          <a:solidFill>
            <a:schemeClr val="tx2"/>
          </a:solidFill>
          <a:latin typeface="Arial" pitchFamily="34" charset="0"/>
          <a:ea typeface="+mn-ea"/>
          <a:cs typeface="+mn-cs"/>
        </a:defRPr>
      </a:lvl1pPr>
      <a:lvl2pPr marL="0" indent="0" algn="l" defTabSz="914400" rtl="0" eaLnBrk="1" latinLnBrk="0" hangingPunct="1">
        <a:spcBef>
          <a:spcPts val="600"/>
        </a:spcBef>
        <a:buFontTx/>
        <a:buNone/>
        <a:defRPr sz="1800" kern="1200" baseline="0">
          <a:solidFill>
            <a:schemeClr val="tx1"/>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800" kern="1200" baseline="0">
          <a:solidFill>
            <a:schemeClr val="tx1"/>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600" kern="1200" baseline="0">
          <a:solidFill>
            <a:schemeClr val="tx1"/>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A3297A6-1361-488A-B185-30E094300A15}" type="datetimeFigureOut">
              <a:rPr lang="en-GB" smtClean="0">
                <a:solidFill>
                  <a:prstClr val="black">
                    <a:tint val="75000"/>
                  </a:prstClr>
                </a:solidFill>
                <a:latin typeface="Tahoma"/>
              </a:rPr>
              <a:pPr fontAlgn="auto">
                <a:spcBef>
                  <a:spcPts val="0"/>
                </a:spcBef>
                <a:spcAft>
                  <a:spcPts val="0"/>
                </a:spcAft>
              </a:pPr>
              <a:t>23/03/2018</a:t>
            </a:fld>
            <a:endParaRPr lang="en-GB">
              <a:solidFill>
                <a:prstClr val="black">
                  <a:tint val="75000"/>
                </a:prstClr>
              </a:solidFill>
              <a:latin typeface="Tahom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Tahom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E688A35-167D-4497-BD1A-60EB4683548C}" type="slidenum">
              <a:rPr lang="en-GB" smtClean="0">
                <a:solidFill>
                  <a:prstClr val="black">
                    <a:tint val="75000"/>
                  </a:prstClr>
                </a:solidFill>
                <a:latin typeface="Tahoma"/>
              </a:rPr>
              <a:pPr fontAlgn="auto">
                <a:spcBef>
                  <a:spcPts val="0"/>
                </a:spcBef>
                <a:spcAft>
                  <a:spcPts val="0"/>
                </a:spcAft>
              </a:pPr>
              <a:t>‹#›</a:t>
            </a:fld>
            <a:endParaRPr lang="en-GB">
              <a:solidFill>
                <a:prstClr val="black">
                  <a:tint val="75000"/>
                </a:prstClr>
              </a:solidFill>
              <a:latin typeface="Tahoma"/>
            </a:endParaRPr>
          </a:p>
        </p:txBody>
      </p:sp>
    </p:spTree>
    <p:extLst>
      <p:ext uri="{BB962C8B-B14F-4D97-AF65-F5344CB8AC3E}">
        <p14:creationId xmlns:p14="http://schemas.microsoft.com/office/powerpoint/2010/main" val="3227903337"/>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dur.ac.uk/public.health/projects/current/prphwb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7.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7.xml"/><Relationship Id="rId4" Type="http://schemas.openxmlformats.org/officeDocument/2006/relationships/image" Target="../media/image2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7.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7.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2.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sz="quarter"/>
          </p:nvPr>
        </p:nvSpPr>
        <p:spPr>
          <a:xfrm>
            <a:off x="755576" y="332656"/>
            <a:ext cx="7772400" cy="5112568"/>
          </a:xfrm>
        </p:spPr>
        <p:txBody>
          <a:bodyPr>
            <a:normAutofit/>
          </a:bodyPr>
          <a:lstStyle/>
          <a:p>
            <a:r>
              <a:rPr lang="en-GB" sz="3600" dirty="0" smtClean="0"/>
              <a:t>Evaluating the Leadership Role of Health and Wellbeing Boards as Drivers of Health Improvement and Integrated Care: Key findings</a:t>
            </a:r>
            <a:br>
              <a:rPr lang="en-GB" sz="3600" dirty="0" smtClean="0"/>
            </a:br>
            <a:r>
              <a:rPr lang="en-GB" sz="3600" dirty="0" smtClean="0"/>
              <a:t/>
            </a:r>
            <a:br>
              <a:rPr lang="en-GB" sz="3600" dirty="0" smtClean="0"/>
            </a:br>
            <a:r>
              <a:rPr lang="en-GB" sz="1800" dirty="0" smtClean="0">
                <a:latin typeface="+mn-lt"/>
              </a:rPr>
              <a:t>Presented by David Hunter  </a:t>
            </a:r>
            <a:r>
              <a:rPr lang="en-US" sz="1800" dirty="0">
                <a:latin typeface="+mn-lt"/>
              </a:rPr>
              <a:t/>
            </a:r>
            <a:br>
              <a:rPr lang="en-US" sz="1800" dirty="0">
                <a:latin typeface="+mn-lt"/>
              </a:rPr>
            </a:br>
            <a:r>
              <a:rPr lang="en-US" sz="1800" dirty="0" smtClean="0">
                <a:latin typeface="+mn-lt"/>
              </a:rPr>
              <a:t>Professor of health Policy and Management</a:t>
            </a:r>
            <a:br>
              <a:rPr lang="en-US" sz="1800" dirty="0" smtClean="0">
                <a:latin typeface="+mn-lt"/>
              </a:rPr>
            </a:br>
            <a:r>
              <a:rPr lang="en-US" sz="1800" dirty="0" smtClean="0">
                <a:latin typeface="+mn-lt"/>
              </a:rPr>
              <a:t>26</a:t>
            </a:r>
            <a:r>
              <a:rPr lang="en-US" sz="1800" baseline="30000" dirty="0" smtClean="0">
                <a:latin typeface="+mn-lt"/>
              </a:rPr>
              <a:t>th</a:t>
            </a:r>
            <a:r>
              <a:rPr lang="en-US" sz="1800" dirty="0" smtClean="0">
                <a:latin typeface="+mn-lt"/>
              </a:rPr>
              <a:t> September 2017</a:t>
            </a:r>
            <a:endParaRPr lang="en-GB" sz="1800" dirty="0">
              <a:latin typeface="+mn-lt"/>
            </a:endParaRPr>
          </a:p>
        </p:txBody>
      </p:sp>
    </p:spTree>
    <p:extLst>
      <p:ext uri="{BB962C8B-B14F-4D97-AF65-F5344CB8AC3E}">
        <p14:creationId xmlns:p14="http://schemas.microsoft.com/office/powerpoint/2010/main" val="163318661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78688" cy="1143000"/>
          </a:xfrm>
        </p:spPr>
        <p:txBody>
          <a:bodyPr/>
          <a:lstStyle/>
          <a:p>
            <a:pPr algn="ctr"/>
            <a:r>
              <a:rPr lang="en-GB" dirty="0" smtClean="0"/>
              <a:t>HWBS: Purpose</a:t>
            </a:r>
            <a:endParaRPr lang="en-GB" dirty="0"/>
          </a:p>
        </p:txBody>
      </p:sp>
      <p:sp>
        <p:nvSpPr>
          <p:cNvPr id="3" name="Content Placeholder 2"/>
          <p:cNvSpPr>
            <a:spLocks noGrp="1"/>
          </p:cNvSpPr>
          <p:nvPr>
            <p:ph idx="1"/>
          </p:nvPr>
        </p:nvSpPr>
        <p:spPr>
          <a:xfrm>
            <a:off x="1120080" y="1772816"/>
            <a:ext cx="7772400" cy="3816350"/>
          </a:xfrm>
        </p:spPr>
        <p:txBody>
          <a:bodyPr/>
          <a:lstStyle/>
          <a:p>
            <a:pPr lvl="0" defTabSz="457200" eaLnBrk="1" fontAlgn="auto" hangingPunct="1">
              <a:spcAft>
                <a:spcPts val="0"/>
              </a:spcAft>
              <a:buFont typeface="Arial" pitchFamily="34" charset="0"/>
              <a:buChar char="•"/>
            </a:pPr>
            <a:r>
              <a:rPr lang="en-GB" sz="1900" dirty="0" smtClean="0"/>
              <a:t>National interviewees noted lack of guidance given to HWBs resulting in performance being variable and ‘patchy’ </a:t>
            </a:r>
          </a:p>
          <a:p>
            <a:pPr lvl="0" defTabSz="457200" eaLnBrk="1" fontAlgn="auto" hangingPunct="1">
              <a:spcAft>
                <a:spcPts val="0"/>
              </a:spcAft>
              <a:buFont typeface="Arial" pitchFamily="34" charset="0"/>
              <a:buChar char="•"/>
            </a:pPr>
            <a:r>
              <a:rPr lang="en-GB" sz="1900" dirty="0" smtClean="0"/>
              <a:t>Too much focus on integration and STPs; too little attention on the wider determinants of health and tackling health inequalities. </a:t>
            </a:r>
          </a:p>
          <a:p>
            <a:pPr lvl="0" defTabSz="457200" eaLnBrk="1" fontAlgn="auto" hangingPunct="1">
              <a:spcAft>
                <a:spcPts val="0"/>
              </a:spcAft>
              <a:buFont typeface="Arial" pitchFamily="34" charset="0"/>
              <a:buChar char="•"/>
            </a:pPr>
            <a:r>
              <a:rPr lang="en-GB" sz="1900" dirty="0" smtClean="0"/>
              <a:t>HWBs generally had representation from the highest level of partner organisations; sub-groups provided the arena where in-depth discussions could be conducted – concerns around their accountability</a:t>
            </a:r>
          </a:p>
          <a:p>
            <a:pPr defTabSz="457200" eaLnBrk="1" fontAlgn="auto" hangingPunct="1">
              <a:spcAft>
                <a:spcPts val="0"/>
              </a:spcAft>
              <a:buFont typeface="Arial" pitchFamily="34" charset="0"/>
              <a:buChar char="•"/>
            </a:pPr>
            <a:r>
              <a:rPr lang="en-GB" sz="1900" dirty="0" smtClean="0"/>
              <a:t>Concerns over Joint Health and Wellbeing Strategies: (1) lack of ownership; (2) lack of accountability; (3) strategies partly reflected work that was on-going by other agencies; (4) too many priorities and themes; (5) no clear success measures </a:t>
            </a:r>
          </a:p>
          <a:p>
            <a:pPr lvl="0" defTabSz="457200" eaLnBrk="1" fontAlgn="auto" hangingPunct="1">
              <a:spcAft>
                <a:spcPts val="0"/>
              </a:spcAft>
            </a:pPr>
            <a:endParaRPr lang="en-GB" dirty="0" smtClean="0"/>
          </a:p>
          <a:p>
            <a:pPr lvl="0" defTabSz="457200" eaLnBrk="1" fontAlgn="auto" hangingPunct="1">
              <a:spcAft>
                <a:spcPts val="0"/>
              </a:spcAft>
            </a:pPr>
            <a:endParaRPr lang="en-US" sz="2800" kern="1200" dirty="0">
              <a:solidFill>
                <a:prstClr val="black"/>
              </a:solidFill>
            </a:endParaRPr>
          </a:p>
          <a:p>
            <a:endParaRPr lang="en-GB" dirty="0"/>
          </a:p>
        </p:txBody>
      </p:sp>
    </p:spTree>
    <p:extLst>
      <p:ext uri="{BB962C8B-B14F-4D97-AF65-F5344CB8AC3E}">
        <p14:creationId xmlns:p14="http://schemas.microsoft.com/office/powerpoint/2010/main" val="362626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78688" cy="1143000"/>
          </a:xfrm>
        </p:spPr>
        <p:txBody>
          <a:bodyPr/>
          <a:lstStyle/>
          <a:p>
            <a:pPr algn="ctr"/>
            <a:r>
              <a:rPr lang="en-GB" dirty="0" smtClean="0"/>
              <a:t>HWBs: Purpose</a:t>
            </a:r>
            <a:endParaRPr lang="en-GB" dirty="0"/>
          </a:p>
        </p:txBody>
      </p:sp>
      <p:sp>
        <p:nvSpPr>
          <p:cNvPr id="3" name="Content Placeholder 2"/>
          <p:cNvSpPr>
            <a:spLocks noGrp="1"/>
          </p:cNvSpPr>
          <p:nvPr>
            <p:ph idx="1"/>
          </p:nvPr>
        </p:nvSpPr>
        <p:spPr>
          <a:xfrm>
            <a:off x="1120080" y="1772816"/>
            <a:ext cx="7772400" cy="3816350"/>
          </a:xfrm>
        </p:spPr>
        <p:txBody>
          <a:bodyPr/>
          <a:lstStyle/>
          <a:p>
            <a:endParaRPr lang="en-GB" sz="2800" kern="1200" dirty="0" smtClean="0">
              <a:solidFill>
                <a:prstClr val="black"/>
              </a:solidFill>
            </a:endParaRPr>
          </a:p>
          <a:p>
            <a:endParaRPr lang="en-GB" dirty="0"/>
          </a:p>
        </p:txBody>
      </p:sp>
      <p:sp>
        <p:nvSpPr>
          <p:cNvPr id="7" name="Oval Callout 6"/>
          <p:cNvSpPr/>
          <p:nvPr/>
        </p:nvSpPr>
        <p:spPr bwMode="auto">
          <a:xfrm>
            <a:off x="827584" y="1556792"/>
            <a:ext cx="7776864" cy="1944216"/>
          </a:xfrm>
          <a:prstGeom prst="wedgeEllipseCallout">
            <a:avLst>
              <a:gd name="adj1" fmla="val 48775"/>
              <a:gd name="adj2" fmla="val 23996"/>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noAutofit/>
          </a:bodyPr>
          <a:lstStyle/>
          <a:p>
            <a:pPr algn="ctr" eaLnBrk="0" hangingPunct="0"/>
            <a:r>
              <a:rPr lang="en-GB" sz="1500" b="1" dirty="0" smtClean="0">
                <a:solidFill>
                  <a:schemeClr val="tx1"/>
                </a:solidFill>
                <a:latin typeface="Calibri" pitchFamily="34" charset="0"/>
                <a:cs typeface="Calibri" pitchFamily="34" charset="0"/>
              </a:rPr>
              <a:t>National Guidance</a:t>
            </a:r>
          </a:p>
          <a:p>
            <a:pPr algn="ctr" eaLnBrk="0" hangingPunct="0"/>
            <a:r>
              <a:rPr lang="en-GB" sz="1500" i="1" dirty="0" smtClean="0">
                <a:solidFill>
                  <a:schemeClr val="tx1"/>
                </a:solidFill>
              </a:rPr>
              <a:t>‘The </a:t>
            </a:r>
            <a:r>
              <a:rPr lang="en-GB" sz="1500" i="1" dirty="0">
                <a:solidFill>
                  <a:schemeClr val="tx1"/>
                </a:solidFill>
              </a:rPr>
              <a:t>legislation on HWBs is actually quite </a:t>
            </a:r>
            <a:r>
              <a:rPr lang="en-GB" sz="1500" i="1" dirty="0" smtClean="0">
                <a:solidFill>
                  <a:schemeClr val="tx1"/>
                </a:solidFill>
              </a:rPr>
              <a:t>short. There’s </a:t>
            </a:r>
            <a:r>
              <a:rPr lang="en-GB" sz="1500" i="1" dirty="0">
                <a:solidFill>
                  <a:schemeClr val="tx1"/>
                </a:solidFill>
              </a:rPr>
              <a:t>not much that you have to </a:t>
            </a:r>
            <a:r>
              <a:rPr lang="en-GB" sz="1500" i="1" dirty="0" smtClean="0">
                <a:solidFill>
                  <a:schemeClr val="tx1"/>
                </a:solidFill>
              </a:rPr>
              <a:t>do…so </a:t>
            </a:r>
            <a:r>
              <a:rPr lang="en-GB" sz="1500" i="1" dirty="0">
                <a:solidFill>
                  <a:schemeClr val="tx1"/>
                </a:solidFill>
              </a:rPr>
              <a:t>your JSNA, your health and wellbeing strategy and here’s some membership, and you’ve got a duty to promote integration.  But it’s not </a:t>
            </a:r>
            <a:r>
              <a:rPr lang="en-GB" sz="1500" i="1" dirty="0" smtClean="0">
                <a:solidFill>
                  <a:schemeClr val="tx1"/>
                </a:solidFill>
              </a:rPr>
              <a:t>highly prescriptive’.</a:t>
            </a:r>
            <a:endParaRPr lang="en-GB" sz="1500" i="1" dirty="0">
              <a:solidFill>
                <a:schemeClr val="tx1"/>
              </a:solidFill>
            </a:endParaRPr>
          </a:p>
        </p:txBody>
      </p:sp>
      <p:sp>
        <p:nvSpPr>
          <p:cNvPr id="10" name="Oval Callout 9"/>
          <p:cNvSpPr/>
          <p:nvPr/>
        </p:nvSpPr>
        <p:spPr bwMode="auto">
          <a:xfrm>
            <a:off x="611560" y="3501008"/>
            <a:ext cx="8136904" cy="2376264"/>
          </a:xfrm>
          <a:prstGeom prst="wedgeEllipseCallout">
            <a:avLst>
              <a:gd name="adj1" fmla="val 48775"/>
              <a:gd name="adj2" fmla="val 23996"/>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noAutofit/>
          </a:bodyPr>
          <a:lstStyle/>
          <a:p>
            <a:pPr algn="ctr" eaLnBrk="0" hangingPunct="0"/>
            <a:r>
              <a:rPr lang="en-GB" sz="1500" b="1" dirty="0" smtClean="0">
                <a:solidFill>
                  <a:schemeClr val="tx1"/>
                </a:solidFill>
                <a:latin typeface="Calibri" pitchFamily="34" charset="0"/>
                <a:cs typeface="Calibri" pitchFamily="34" charset="0"/>
              </a:rPr>
              <a:t>Not enough work on wider determinants</a:t>
            </a:r>
          </a:p>
          <a:p>
            <a:pPr algn="ctr" eaLnBrk="0" hangingPunct="0"/>
            <a:r>
              <a:rPr lang="en-GB" sz="1400" i="1" dirty="0" smtClean="0">
                <a:solidFill>
                  <a:schemeClr val="tx1"/>
                </a:solidFill>
              </a:rPr>
              <a:t>‘I think the biggest…issue here…if you make integration the key thing…then you kind of distort the amount of airspace there is for preventative upstream public health. And getting that balance right has proved to be very difficult for a lot of boards…the evidence for that is just the amount of time that they took on the Better Care Plans. There was more intensity and more paperwork associated with that than with the whole of the introduction of the community care changes in the 1980s’.</a:t>
            </a:r>
            <a:endParaRPr lang="en-GB" sz="1400" dirty="0" smtClean="0">
              <a:solidFill>
                <a:schemeClr val="tx1"/>
              </a:solidFill>
            </a:endParaRPr>
          </a:p>
          <a:p>
            <a:pPr algn="ctr" eaLnBrk="0" hangingPunct="0"/>
            <a:endParaRPr lang="en-GB" sz="1500" b="1" dirty="0" smtClean="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62626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78688" cy="1143000"/>
          </a:xfrm>
        </p:spPr>
        <p:txBody>
          <a:bodyPr/>
          <a:lstStyle/>
          <a:p>
            <a:pPr algn="ctr"/>
            <a:r>
              <a:rPr lang="en-GB" dirty="0" smtClean="0"/>
              <a:t>HWBs: Purpose</a:t>
            </a:r>
            <a:endParaRPr lang="en-GB" dirty="0"/>
          </a:p>
        </p:txBody>
      </p:sp>
      <p:sp>
        <p:nvSpPr>
          <p:cNvPr id="3" name="Content Placeholder 2"/>
          <p:cNvSpPr>
            <a:spLocks noGrp="1"/>
          </p:cNvSpPr>
          <p:nvPr>
            <p:ph idx="1"/>
          </p:nvPr>
        </p:nvSpPr>
        <p:spPr>
          <a:xfrm>
            <a:off x="1120080" y="1772816"/>
            <a:ext cx="7772400" cy="3816350"/>
          </a:xfrm>
        </p:spPr>
        <p:txBody>
          <a:bodyPr/>
          <a:lstStyle/>
          <a:p>
            <a:endParaRPr lang="en-GB" sz="2800" kern="1200" dirty="0" smtClean="0">
              <a:solidFill>
                <a:prstClr val="black"/>
              </a:solidFill>
            </a:endParaRPr>
          </a:p>
          <a:p>
            <a:pPr lvl="0" defTabSz="457200" eaLnBrk="1" fontAlgn="auto" hangingPunct="1">
              <a:spcAft>
                <a:spcPts val="0"/>
              </a:spcAft>
              <a:buFont typeface="Arial"/>
              <a:buChar char="•"/>
            </a:pPr>
            <a:endParaRPr lang="en-US" sz="2800" kern="1200" dirty="0">
              <a:solidFill>
                <a:prstClr val="black"/>
              </a:solidFill>
            </a:endParaRPr>
          </a:p>
          <a:p>
            <a:endParaRPr lang="en-GB" dirty="0"/>
          </a:p>
        </p:txBody>
      </p:sp>
      <p:sp>
        <p:nvSpPr>
          <p:cNvPr id="4" name="Oval Callout 3"/>
          <p:cNvSpPr/>
          <p:nvPr/>
        </p:nvSpPr>
        <p:spPr bwMode="auto">
          <a:xfrm>
            <a:off x="1763688" y="4725144"/>
            <a:ext cx="6120680" cy="1224136"/>
          </a:xfrm>
          <a:prstGeom prst="wedgeEllipseCallout">
            <a:avLst>
              <a:gd name="adj1" fmla="val -54746"/>
              <a:gd name="adj2" fmla="val 876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noAutofit/>
          </a:bodyPr>
          <a:lstStyle/>
          <a:p>
            <a:pPr algn="ctr" eaLnBrk="0" hangingPunct="0"/>
            <a:r>
              <a:rPr lang="en-GB" sz="1500" b="1" dirty="0" smtClean="0">
                <a:solidFill>
                  <a:schemeClr val="tx1"/>
                </a:solidFill>
                <a:latin typeface="Calibri" panose="020F0502020204030204" pitchFamily="34" charset="0"/>
              </a:rPr>
              <a:t>Joint Health and Wellbeing Strategy</a:t>
            </a:r>
          </a:p>
          <a:p>
            <a:pPr algn="ctr" eaLnBrk="0" hangingPunct="0"/>
            <a:r>
              <a:rPr lang="en-GB" sz="1400" i="1" dirty="0" smtClean="0">
                <a:solidFill>
                  <a:schemeClr val="tx1"/>
                </a:solidFill>
              </a:rPr>
              <a:t>‘…we've got the wellbeing…strategy. In the year that I've been attending the board, we have not once referred to it. Nothing that's come has been linked to it’.</a:t>
            </a:r>
            <a:r>
              <a:rPr lang="en-GB" sz="1400" dirty="0" smtClean="0">
                <a:solidFill>
                  <a:schemeClr val="tx1"/>
                </a:solidFill>
              </a:rPr>
              <a:t> </a:t>
            </a:r>
            <a:endParaRPr lang="en-GB" sz="1400" b="1" dirty="0">
              <a:solidFill>
                <a:schemeClr val="tx1"/>
              </a:solidFill>
              <a:latin typeface="Calibri" panose="020F0502020204030204" pitchFamily="34" charset="0"/>
            </a:endParaRPr>
          </a:p>
        </p:txBody>
      </p:sp>
      <p:sp>
        <p:nvSpPr>
          <p:cNvPr id="5" name="Rectangular Callout 4"/>
          <p:cNvSpPr/>
          <p:nvPr/>
        </p:nvSpPr>
        <p:spPr bwMode="auto">
          <a:xfrm>
            <a:off x="1763688" y="3356992"/>
            <a:ext cx="5328592" cy="1224136"/>
          </a:xfrm>
          <a:prstGeom prst="wedgeRectCallout">
            <a:avLst>
              <a:gd name="adj1" fmla="val -61382"/>
              <a:gd name="adj2" fmla="val -6094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en-GB" sz="1500" b="1" dirty="0" smtClean="0">
                <a:solidFill>
                  <a:schemeClr val="tx1"/>
                </a:solidFill>
                <a:latin typeface="Calibri" panose="020F0502020204030204" pitchFamily="34" charset="0"/>
              </a:rPr>
              <a:t>Representation</a:t>
            </a:r>
          </a:p>
          <a:p>
            <a:pPr algn="ctr" eaLnBrk="0" hangingPunct="0"/>
            <a:r>
              <a:rPr lang="en-GB" sz="1400" i="1" dirty="0" smtClean="0">
                <a:solidFill>
                  <a:schemeClr val="tx1"/>
                </a:solidFill>
              </a:rPr>
              <a:t>‘…the coalition…inside the health and wellbeing board actually takes it seriously. It …recognises that there is more to be gained by being in that room and working together than there is to just kind of pay it some lip service’.</a:t>
            </a:r>
            <a:endParaRPr lang="en-GB" sz="1400" b="1" dirty="0">
              <a:solidFill>
                <a:schemeClr val="tx1"/>
              </a:solidFill>
              <a:latin typeface="Calibri" panose="020F0502020204030204" pitchFamily="34" charset="0"/>
            </a:endParaRPr>
          </a:p>
        </p:txBody>
      </p:sp>
      <p:sp>
        <p:nvSpPr>
          <p:cNvPr id="9" name="Rectangular Callout 8"/>
          <p:cNvSpPr/>
          <p:nvPr/>
        </p:nvSpPr>
        <p:spPr bwMode="auto">
          <a:xfrm>
            <a:off x="1763688" y="1700808"/>
            <a:ext cx="6768752" cy="1440160"/>
          </a:xfrm>
          <a:prstGeom prst="wedgeRectCallout">
            <a:avLst>
              <a:gd name="adj1" fmla="val -61382"/>
              <a:gd name="adj2" fmla="val -6094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en-GB" sz="1400" b="1" dirty="0" smtClean="0">
                <a:solidFill>
                  <a:schemeClr val="tx1"/>
                </a:solidFill>
                <a:latin typeface="Calibri" panose="020F0502020204030204" pitchFamily="34" charset="0"/>
              </a:rPr>
              <a:t>Sub groups</a:t>
            </a:r>
          </a:p>
          <a:p>
            <a:pPr algn="ctr" eaLnBrk="0" hangingPunct="0"/>
            <a:r>
              <a:rPr lang="en-GB" sz="1400" i="1" dirty="0" smtClean="0">
                <a:solidFill>
                  <a:schemeClr val="tx1"/>
                </a:solidFill>
              </a:rPr>
              <a:t>‘And that’s why for me we set up the… [sub] group in the way that we’ve set it up because it’s not a </a:t>
            </a:r>
            <a:r>
              <a:rPr lang="en-GB" sz="1400" i="1" dirty="0" err="1" smtClean="0">
                <a:solidFill>
                  <a:schemeClr val="tx1"/>
                </a:solidFill>
              </a:rPr>
              <a:t>minuted</a:t>
            </a:r>
            <a:r>
              <a:rPr lang="en-GB" sz="1400" i="1" dirty="0" smtClean="0">
                <a:solidFill>
                  <a:schemeClr val="tx1"/>
                </a:solidFill>
              </a:rPr>
              <a:t> group…but actually that’s where you would have those discussions…where we’ve been told things that are not in the public domain that will impact on our services that they’re doing, and we can help shape and change and influence that’.</a:t>
            </a:r>
            <a:endParaRPr lang="en-GB" sz="1400" dirty="0" smtClean="0">
              <a:solidFill>
                <a:schemeClr val="tx1"/>
              </a:solidFill>
            </a:endParaRPr>
          </a:p>
          <a:p>
            <a:pPr algn="ctr" eaLnBrk="0" hangingPunct="0"/>
            <a:endParaRPr lang="en-GB" sz="1400" b="1" dirty="0" smtClean="0">
              <a:solidFill>
                <a:schemeClr val="tx1"/>
              </a:solidFill>
              <a:latin typeface="Calibri" panose="020F0502020204030204" pitchFamily="34" charset="0"/>
            </a:endParaRPr>
          </a:p>
          <a:p>
            <a:pPr algn="ctr" eaLnBrk="0" hangingPunct="0"/>
            <a:endParaRPr lang="en-GB" sz="1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62626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990656" cy="1143000"/>
          </a:xfrm>
        </p:spPr>
        <p:txBody>
          <a:bodyPr/>
          <a:lstStyle/>
          <a:p>
            <a:pPr algn="ctr"/>
            <a:r>
              <a:rPr lang="en-GB" dirty="0" smtClean="0"/>
              <a:t> HWBs: Operation and effectiveness</a:t>
            </a:r>
            <a:endParaRPr lang="en-GB" dirty="0"/>
          </a:p>
        </p:txBody>
      </p:sp>
      <p:sp>
        <p:nvSpPr>
          <p:cNvPr id="3" name="Content Placeholder 2"/>
          <p:cNvSpPr>
            <a:spLocks noGrp="1"/>
          </p:cNvSpPr>
          <p:nvPr>
            <p:ph idx="1"/>
          </p:nvPr>
        </p:nvSpPr>
        <p:spPr>
          <a:xfrm>
            <a:off x="1120080" y="2060848"/>
            <a:ext cx="7772400" cy="3816424"/>
          </a:xfrm>
        </p:spPr>
        <p:txBody>
          <a:bodyPr/>
          <a:lstStyle/>
          <a:p>
            <a:pPr>
              <a:buFont typeface="Arial" pitchFamily="34" charset="0"/>
              <a:buChar char="•"/>
            </a:pPr>
            <a:r>
              <a:rPr lang="en-GB" dirty="0" smtClean="0"/>
              <a:t>Trusting and good relationships developed to varying degrees in all case study sites </a:t>
            </a:r>
          </a:p>
          <a:p>
            <a:pPr>
              <a:buFont typeface="Arial" pitchFamily="34" charset="0"/>
              <a:buChar char="•"/>
            </a:pPr>
            <a:r>
              <a:rPr lang="en-GB" dirty="0" smtClean="0"/>
              <a:t>Lack of engagement was a major problem due to partners having their own priorities and agendas and HWBs not being able to hold partners to account or align their priorities with those of the HWB </a:t>
            </a:r>
          </a:p>
          <a:p>
            <a:pPr>
              <a:buFont typeface="Arial" pitchFamily="34" charset="0"/>
              <a:buChar char="•"/>
            </a:pPr>
            <a:r>
              <a:rPr lang="en-GB" dirty="0" smtClean="0"/>
              <a:t>The third sector largely excluded, either in terms of not being invited to join the HWB or its members on boards not seen as influential </a:t>
            </a:r>
          </a:p>
          <a:p>
            <a:pPr>
              <a:buFont typeface="Arial" pitchFamily="34" charset="0"/>
              <a:buChar char="•"/>
            </a:pPr>
            <a:r>
              <a:rPr lang="en-GB" dirty="0" smtClean="0"/>
              <a:t>System leadership largely absent and the lack of strategic direction of HWBs was a common theme</a:t>
            </a:r>
          </a:p>
          <a:p>
            <a:pPr>
              <a:buFont typeface="Arial" pitchFamily="34" charset="0"/>
              <a:buChar char="•"/>
            </a:pPr>
            <a:r>
              <a:rPr lang="en-GB" dirty="0" smtClean="0"/>
              <a:t>HWBs generally not viewed as system leaders, more a collection of leaders accountable to their own organisations</a:t>
            </a:r>
            <a:endParaRPr lang="en-GB" kern="1200" dirty="0" smtClean="0">
              <a:solidFill>
                <a:prstClr val="black"/>
              </a:solidFill>
            </a:endParaRPr>
          </a:p>
          <a:p>
            <a:pPr lvl="0" defTabSz="457200" eaLnBrk="1" fontAlgn="auto" hangingPunct="1">
              <a:spcAft>
                <a:spcPts val="0"/>
              </a:spcAft>
              <a:buFont typeface="Arial"/>
              <a:buChar char="•"/>
            </a:pPr>
            <a:endParaRPr lang="en-US" sz="2800" kern="1200" dirty="0">
              <a:solidFill>
                <a:prstClr val="black"/>
              </a:solidFill>
            </a:endParaRPr>
          </a:p>
          <a:p>
            <a:endParaRPr lang="en-GB" dirty="0"/>
          </a:p>
        </p:txBody>
      </p:sp>
    </p:spTree>
    <p:extLst>
      <p:ext uri="{BB962C8B-B14F-4D97-AF65-F5344CB8AC3E}">
        <p14:creationId xmlns:p14="http://schemas.microsoft.com/office/powerpoint/2010/main" val="362626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990656" cy="1143000"/>
          </a:xfrm>
        </p:spPr>
        <p:txBody>
          <a:bodyPr/>
          <a:lstStyle/>
          <a:p>
            <a:pPr algn="ctr"/>
            <a:r>
              <a:rPr lang="en-GB" dirty="0" smtClean="0"/>
              <a:t>HWBs: Operation and effectiveness </a:t>
            </a:r>
            <a:endParaRPr lang="en-GB" dirty="0"/>
          </a:p>
        </p:txBody>
      </p:sp>
      <p:sp>
        <p:nvSpPr>
          <p:cNvPr id="3" name="Content Placeholder 2"/>
          <p:cNvSpPr>
            <a:spLocks noGrp="1"/>
          </p:cNvSpPr>
          <p:nvPr>
            <p:ph idx="1"/>
          </p:nvPr>
        </p:nvSpPr>
        <p:spPr>
          <a:xfrm>
            <a:off x="1120080" y="1988840"/>
            <a:ext cx="7772400" cy="3600326"/>
          </a:xfrm>
        </p:spPr>
        <p:txBody>
          <a:bodyPr/>
          <a:lstStyle/>
          <a:p>
            <a:pPr lvl="0" defTabSz="457200" eaLnBrk="1" fontAlgn="auto" hangingPunct="1">
              <a:spcAft>
                <a:spcPts val="0"/>
              </a:spcAft>
              <a:buFont typeface="Arial"/>
              <a:buChar char="•"/>
            </a:pPr>
            <a:r>
              <a:rPr lang="en-GB" sz="1900" dirty="0" smtClean="0"/>
              <a:t>Demands and priorities in other areas of the system made system leadership difficult, with the likelihood of STPs rather than HWBs taking ownership of the system</a:t>
            </a:r>
          </a:p>
          <a:p>
            <a:pPr lvl="0" defTabSz="457200" eaLnBrk="1" fontAlgn="auto" hangingPunct="1">
              <a:spcAft>
                <a:spcPts val="0"/>
              </a:spcAft>
              <a:buFont typeface="Arial"/>
              <a:buChar char="•"/>
            </a:pPr>
            <a:r>
              <a:rPr lang="en-GB" sz="1900" dirty="0" smtClean="0"/>
              <a:t>At the same time, HWBs were the only place where the system came together </a:t>
            </a:r>
          </a:p>
          <a:p>
            <a:pPr defTabSz="457200" eaLnBrk="1" fontAlgn="auto" hangingPunct="1">
              <a:spcAft>
                <a:spcPts val="0"/>
              </a:spcAft>
              <a:buFont typeface="Arial"/>
              <a:buChar char="•"/>
            </a:pPr>
            <a:r>
              <a:rPr lang="en-GB" sz="1900" dirty="0" smtClean="0"/>
              <a:t>Decisions largely seen as taking place elsewhere in the system and at different levels, not within the HWB</a:t>
            </a:r>
          </a:p>
          <a:p>
            <a:pPr defTabSz="457200" eaLnBrk="1" fontAlgn="auto" hangingPunct="1">
              <a:spcAft>
                <a:spcPts val="0"/>
              </a:spcAft>
              <a:buFont typeface="Arial"/>
              <a:buChar char="•"/>
            </a:pPr>
            <a:r>
              <a:rPr lang="en-GB" sz="1900" dirty="0" smtClean="0"/>
              <a:t>HWBs tended to ‘rubber stamp’ decisions, and had no formal executive power</a:t>
            </a:r>
          </a:p>
          <a:p>
            <a:pPr>
              <a:buFont typeface="Arial" pitchFamily="34" charset="0"/>
              <a:buChar char="•"/>
            </a:pPr>
            <a:r>
              <a:rPr lang="en-GB" sz="1900" dirty="0" smtClean="0"/>
              <a:t>Public and user engagement remained undeveloped; </a:t>
            </a:r>
            <a:r>
              <a:rPr lang="en-GB" sz="1900" dirty="0" err="1" smtClean="0"/>
              <a:t>HealthWatch</a:t>
            </a:r>
            <a:r>
              <a:rPr lang="en-GB" sz="1900" dirty="0" smtClean="0"/>
              <a:t>  contributed to and challenged HWBs but participants clear that their role was not to conduct public engagement work on behalf of the HWB </a:t>
            </a:r>
          </a:p>
          <a:p>
            <a:pPr defTabSz="457200" eaLnBrk="1" fontAlgn="auto" hangingPunct="1">
              <a:spcAft>
                <a:spcPts val="0"/>
              </a:spcAft>
              <a:buFont typeface="Arial"/>
              <a:buChar char="•"/>
            </a:pPr>
            <a:endParaRPr lang="en-GB" dirty="0" smtClean="0"/>
          </a:p>
          <a:p>
            <a:pPr lvl="0" defTabSz="457200" eaLnBrk="1" fontAlgn="auto" hangingPunct="1">
              <a:spcAft>
                <a:spcPts val="0"/>
              </a:spcAft>
              <a:buFont typeface="Arial"/>
              <a:buChar char="•"/>
            </a:pPr>
            <a:endParaRPr lang="en-US" kern="1200" dirty="0">
              <a:solidFill>
                <a:prstClr val="black"/>
              </a:solidFill>
            </a:endParaRPr>
          </a:p>
          <a:p>
            <a:endParaRPr lang="en-GB" dirty="0"/>
          </a:p>
        </p:txBody>
      </p:sp>
    </p:spTree>
    <p:extLst>
      <p:ext uri="{BB962C8B-B14F-4D97-AF65-F5344CB8AC3E}">
        <p14:creationId xmlns:p14="http://schemas.microsoft.com/office/powerpoint/2010/main" val="362626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2088"/>
            <a:ext cx="7990656" cy="1758760"/>
          </a:xfrm>
        </p:spPr>
        <p:txBody>
          <a:bodyPr/>
          <a:lstStyle/>
          <a:p>
            <a:pPr algn="ctr"/>
            <a:r>
              <a:rPr lang="en-GB" dirty="0" smtClean="0"/>
              <a:t>HWBs: Operation and effectiveness </a:t>
            </a:r>
            <a:endParaRPr lang="en-GB" dirty="0"/>
          </a:p>
        </p:txBody>
      </p:sp>
      <p:sp>
        <p:nvSpPr>
          <p:cNvPr id="3" name="Content Placeholder 2"/>
          <p:cNvSpPr>
            <a:spLocks noGrp="1"/>
          </p:cNvSpPr>
          <p:nvPr>
            <p:ph idx="1"/>
          </p:nvPr>
        </p:nvSpPr>
        <p:spPr>
          <a:xfrm>
            <a:off x="1120080" y="1772816"/>
            <a:ext cx="7772400" cy="3816350"/>
          </a:xfrm>
        </p:spPr>
        <p:txBody>
          <a:bodyPr/>
          <a:lstStyle/>
          <a:p>
            <a:pPr lvl="0" defTabSz="457200" eaLnBrk="1" fontAlgn="auto" hangingPunct="1">
              <a:spcAft>
                <a:spcPts val="0"/>
              </a:spcAft>
              <a:buFont typeface="Arial"/>
              <a:buChar char="•"/>
            </a:pPr>
            <a:endParaRPr lang="en-US" kern="1200" dirty="0">
              <a:solidFill>
                <a:prstClr val="black"/>
              </a:solidFill>
            </a:endParaRPr>
          </a:p>
          <a:p>
            <a:endParaRPr lang="en-GB" dirty="0"/>
          </a:p>
        </p:txBody>
      </p:sp>
      <p:sp>
        <p:nvSpPr>
          <p:cNvPr id="5" name="Oval Callout 4"/>
          <p:cNvSpPr/>
          <p:nvPr/>
        </p:nvSpPr>
        <p:spPr bwMode="auto">
          <a:xfrm>
            <a:off x="1547664" y="1844824"/>
            <a:ext cx="6984776" cy="2088232"/>
          </a:xfrm>
          <a:prstGeom prst="wedgeEllipseCallout">
            <a:avLst>
              <a:gd name="adj1" fmla="val -54746"/>
              <a:gd name="adj2" fmla="val 876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noAutofit/>
          </a:bodyPr>
          <a:lstStyle/>
          <a:p>
            <a:pPr algn="ctr" eaLnBrk="0" hangingPunct="0"/>
            <a:endParaRPr lang="en-GB" sz="1500" i="1" dirty="0">
              <a:latin typeface="Calibri" panose="020F0502020204030204" pitchFamily="34" charset="0"/>
            </a:endParaRPr>
          </a:p>
        </p:txBody>
      </p:sp>
      <p:sp>
        <p:nvSpPr>
          <p:cNvPr id="6" name="Rectangular Callout 5"/>
          <p:cNvSpPr/>
          <p:nvPr/>
        </p:nvSpPr>
        <p:spPr bwMode="auto">
          <a:xfrm>
            <a:off x="1475656" y="4077072"/>
            <a:ext cx="7092280" cy="1758834"/>
          </a:xfrm>
          <a:prstGeom prst="wedgeRectCallout">
            <a:avLst>
              <a:gd name="adj1" fmla="val -61382"/>
              <a:gd name="adj2" fmla="val -6094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en-GB" sz="1500" b="1" dirty="0">
                <a:solidFill>
                  <a:schemeClr val="tx1"/>
                </a:solidFill>
                <a:latin typeface="Calibri" panose="020F0502020204030204" pitchFamily="34" charset="0"/>
              </a:rPr>
              <a:t>The system leader</a:t>
            </a:r>
          </a:p>
          <a:p>
            <a:pPr eaLnBrk="0" hangingPunct="0"/>
            <a:r>
              <a:rPr lang="en-GB" sz="1500" i="1" dirty="0" smtClean="0">
                <a:solidFill>
                  <a:schemeClr val="tx1"/>
                </a:solidFill>
                <a:latin typeface="+mj-lt"/>
              </a:rPr>
              <a:t>‘</a:t>
            </a:r>
            <a:r>
              <a:rPr lang="en-GB" sz="1600" i="1" dirty="0" smtClean="0">
                <a:solidFill>
                  <a:schemeClr val="tx1"/>
                </a:solidFill>
              </a:rPr>
              <a:t>We </a:t>
            </a:r>
            <a:r>
              <a:rPr lang="en-GB" sz="1600" i="1" dirty="0">
                <a:solidFill>
                  <a:schemeClr val="tx1"/>
                </a:solidFill>
              </a:rPr>
              <a:t>decided that we wanted to approach things in a different way.  We didn’t want [the HWB] to become a council </a:t>
            </a:r>
            <a:r>
              <a:rPr lang="en-GB" sz="1600" i="1" dirty="0" smtClean="0">
                <a:solidFill>
                  <a:schemeClr val="tx1"/>
                </a:solidFill>
              </a:rPr>
              <a:t>committee. We </a:t>
            </a:r>
            <a:r>
              <a:rPr lang="en-GB" sz="1600" i="1" dirty="0">
                <a:solidFill>
                  <a:schemeClr val="tx1"/>
                </a:solidFill>
              </a:rPr>
              <a:t>didn’t want to be a council committee where we sat there with papers just coming </a:t>
            </a:r>
            <a:r>
              <a:rPr lang="en-GB" sz="1600" i="1" dirty="0" smtClean="0">
                <a:solidFill>
                  <a:schemeClr val="tx1"/>
                </a:solidFill>
              </a:rPr>
              <a:t>through. We </a:t>
            </a:r>
            <a:r>
              <a:rPr lang="en-GB" sz="1600" i="1" dirty="0">
                <a:solidFill>
                  <a:schemeClr val="tx1"/>
                </a:solidFill>
              </a:rPr>
              <a:t>think we are doing something that is different. </a:t>
            </a:r>
            <a:r>
              <a:rPr lang="en-GB" sz="1600" i="1" dirty="0" smtClean="0">
                <a:solidFill>
                  <a:schemeClr val="tx1"/>
                </a:solidFill>
              </a:rPr>
              <a:t>Actually</a:t>
            </a:r>
            <a:r>
              <a:rPr lang="en-GB" sz="1600" i="1" dirty="0">
                <a:solidFill>
                  <a:schemeClr val="tx1"/>
                </a:solidFill>
              </a:rPr>
              <a:t>, this committee has got significant clout and is setting </a:t>
            </a:r>
            <a:r>
              <a:rPr lang="en-GB" sz="1600" i="1" dirty="0" smtClean="0">
                <a:solidFill>
                  <a:schemeClr val="tx1"/>
                </a:solidFill>
              </a:rPr>
              <a:t>direction. The </a:t>
            </a:r>
            <a:r>
              <a:rPr lang="en-GB" sz="1600" i="1" dirty="0">
                <a:solidFill>
                  <a:schemeClr val="tx1"/>
                </a:solidFill>
              </a:rPr>
              <a:t>added value is that it is bringing more unified </a:t>
            </a:r>
            <a:r>
              <a:rPr lang="en-GB" sz="1600" i="1" dirty="0" smtClean="0">
                <a:solidFill>
                  <a:schemeClr val="tx1"/>
                </a:solidFill>
              </a:rPr>
              <a:t>decisions’.</a:t>
            </a:r>
            <a:endParaRPr lang="en-GB" sz="1600" i="1" dirty="0">
              <a:solidFill>
                <a:schemeClr val="tx1"/>
              </a:solidFill>
            </a:endParaRPr>
          </a:p>
        </p:txBody>
      </p:sp>
      <p:sp>
        <p:nvSpPr>
          <p:cNvPr id="1028" name="Rectangle 4"/>
          <p:cNvSpPr>
            <a:spLocks noChangeArrowheads="1"/>
          </p:cNvSpPr>
          <p:nvPr/>
        </p:nvSpPr>
        <p:spPr bwMode="auto">
          <a:xfrm>
            <a:off x="2195736" y="2060848"/>
            <a:ext cx="583264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u="none" strike="noStrike" cap="none" normalizeH="0" baseline="0" dirty="0" smtClean="0">
                <a:ln>
                  <a:noFill/>
                </a:ln>
                <a:solidFill>
                  <a:schemeClr val="tx1"/>
                </a:solidFill>
                <a:effectLst/>
                <a:latin typeface="Calibri" pitchFamily="34" charset="0"/>
                <a:ea typeface="Calibri" pitchFamily="34" charset="0"/>
                <a:cs typeface="Calibri" pitchFamily="34" charset="0"/>
              </a:rPr>
              <a:t>Lack of system Leadership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1" u="none" strike="noStrike" cap="none" normalizeH="0" baseline="0" dirty="0" smtClean="0">
                <a:ln>
                  <a:noFill/>
                </a:ln>
                <a:solidFill>
                  <a:schemeClr val="tx1"/>
                </a:solidFill>
                <a:effectLst/>
                <a:latin typeface="+mn-lt"/>
                <a:ea typeface="Calibri" pitchFamily="34" charset="0"/>
                <a:cs typeface="Times New Roman" pitchFamily="18" charset="0"/>
              </a:rPr>
              <a:t>‘The board is…not itself a system leader. It manifests system leadership and it satisfies itself that system leadership is taking place, and it places system leadership out of discussions into the public, into the formal domain. But I wouldn’t describe [it] as being itself focused, the place where system leadership happens’</a:t>
            </a:r>
            <a:r>
              <a:rPr kumimoji="0" lang="en-GB" sz="1500" b="0" i="0" u="none" strike="noStrike" cap="none" normalizeH="0" baseline="0" dirty="0" smtClean="0">
                <a:ln>
                  <a:noFill/>
                </a:ln>
                <a:solidFill>
                  <a:schemeClr val="tx1"/>
                </a:solidFill>
                <a:effectLst/>
                <a:latin typeface="+mn-lt"/>
                <a:ea typeface="Calibri" pitchFamily="34" charset="0"/>
                <a:cs typeface="Times New Roman" pitchFamily="18" charset="0"/>
              </a:rPr>
              <a:t>.</a:t>
            </a:r>
            <a:endParaRPr kumimoji="0" lang="en-GB" sz="15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62626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990656" cy="1143000"/>
          </a:xfrm>
        </p:spPr>
        <p:txBody>
          <a:bodyPr/>
          <a:lstStyle/>
          <a:p>
            <a:pPr algn="ctr"/>
            <a:r>
              <a:rPr lang="en-GB" dirty="0" smtClean="0"/>
              <a:t>HWBs: Operation and effectiveness </a:t>
            </a:r>
            <a:endParaRPr lang="en-GB" dirty="0"/>
          </a:p>
        </p:txBody>
      </p:sp>
      <p:sp>
        <p:nvSpPr>
          <p:cNvPr id="3" name="Content Placeholder 2"/>
          <p:cNvSpPr>
            <a:spLocks noGrp="1"/>
          </p:cNvSpPr>
          <p:nvPr>
            <p:ph idx="1"/>
          </p:nvPr>
        </p:nvSpPr>
        <p:spPr>
          <a:xfrm>
            <a:off x="1120080" y="1772816"/>
            <a:ext cx="7772400" cy="3816350"/>
          </a:xfrm>
        </p:spPr>
        <p:txBody>
          <a:bodyPr/>
          <a:lstStyle/>
          <a:p>
            <a:pPr lvl="0" defTabSz="457200" eaLnBrk="1" fontAlgn="auto" hangingPunct="1">
              <a:spcAft>
                <a:spcPts val="0"/>
              </a:spcAft>
              <a:buFont typeface="Arial"/>
              <a:buChar char="•"/>
            </a:pPr>
            <a:endParaRPr lang="en-US" kern="1200" dirty="0">
              <a:solidFill>
                <a:prstClr val="black"/>
              </a:solidFill>
            </a:endParaRPr>
          </a:p>
          <a:p>
            <a:endParaRPr lang="en-GB" dirty="0"/>
          </a:p>
        </p:txBody>
      </p:sp>
      <p:sp>
        <p:nvSpPr>
          <p:cNvPr id="5" name="Oval Callout 4"/>
          <p:cNvSpPr/>
          <p:nvPr/>
        </p:nvSpPr>
        <p:spPr bwMode="auto">
          <a:xfrm>
            <a:off x="1331640" y="1916832"/>
            <a:ext cx="7272808" cy="1800200"/>
          </a:xfrm>
          <a:prstGeom prst="wedgeEllipseCallout">
            <a:avLst>
              <a:gd name="adj1" fmla="val -54746"/>
              <a:gd name="adj2" fmla="val 876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noAutofit/>
          </a:bodyPr>
          <a:lstStyle/>
          <a:p>
            <a:pPr algn="ctr" eaLnBrk="0" hangingPunct="0"/>
            <a:endParaRPr lang="en-GB" sz="1500" i="1" dirty="0">
              <a:latin typeface="Calibri" panose="020F0502020204030204" pitchFamily="34" charset="0"/>
            </a:endParaRPr>
          </a:p>
        </p:txBody>
      </p:sp>
      <p:sp>
        <p:nvSpPr>
          <p:cNvPr id="6" name="Rectangular Callout 5"/>
          <p:cNvSpPr/>
          <p:nvPr/>
        </p:nvSpPr>
        <p:spPr bwMode="auto">
          <a:xfrm>
            <a:off x="1763688" y="3933056"/>
            <a:ext cx="7092280" cy="1656184"/>
          </a:xfrm>
          <a:prstGeom prst="wedgeRectCallout">
            <a:avLst>
              <a:gd name="adj1" fmla="val -61382"/>
              <a:gd name="adj2" fmla="val -6094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en-GB" sz="1500" b="1" dirty="0" smtClean="0">
                <a:solidFill>
                  <a:schemeClr val="tx1"/>
                </a:solidFill>
                <a:latin typeface="Calibri" pitchFamily="34" charset="0"/>
                <a:cs typeface="Calibri" pitchFamily="34" charset="0"/>
              </a:rPr>
              <a:t>Lack of public engagement</a:t>
            </a:r>
          </a:p>
          <a:p>
            <a:pPr algn="ctr" eaLnBrk="0" hangingPunct="0"/>
            <a:r>
              <a:rPr lang="en-GB" sz="1600" i="1" dirty="0" smtClean="0">
                <a:solidFill>
                  <a:schemeClr val="tx1"/>
                </a:solidFill>
              </a:rPr>
              <a:t>‘I think perhaps we're not as good as we should be at that </a:t>
            </a:r>
            <a:r>
              <a:rPr lang="en-GB" sz="1600" dirty="0" smtClean="0">
                <a:solidFill>
                  <a:schemeClr val="tx1"/>
                </a:solidFill>
              </a:rPr>
              <a:t>[public engagement] </a:t>
            </a:r>
            <a:r>
              <a:rPr lang="en-GB" sz="1600" i="1" dirty="0" smtClean="0">
                <a:solidFill>
                  <a:schemeClr val="tx1"/>
                </a:solidFill>
              </a:rPr>
              <a:t>because I think we are systems leadership at that level rather than that lower level. I think we all have an understanding of who we're representing, but perhaps that may be a failing that we haven’t grasped that as well as we should do’.</a:t>
            </a:r>
            <a:r>
              <a:rPr lang="en-GB" sz="1600" dirty="0" smtClean="0">
                <a:solidFill>
                  <a:schemeClr val="tx1"/>
                </a:solidFill>
              </a:rPr>
              <a:t> </a:t>
            </a:r>
            <a:endParaRPr lang="en-GB" sz="1600" i="1" dirty="0">
              <a:solidFill>
                <a:schemeClr val="tx1"/>
              </a:solidFill>
            </a:endParaRPr>
          </a:p>
        </p:txBody>
      </p:sp>
      <p:sp>
        <p:nvSpPr>
          <p:cNvPr id="1028" name="Rectangle 4"/>
          <p:cNvSpPr>
            <a:spLocks noChangeArrowheads="1"/>
          </p:cNvSpPr>
          <p:nvPr/>
        </p:nvSpPr>
        <p:spPr bwMode="auto">
          <a:xfrm>
            <a:off x="2195736" y="1988840"/>
            <a:ext cx="583264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chemeClr val="tx1"/>
                </a:solidFill>
                <a:effectLst/>
                <a:latin typeface="Calibri" pitchFamily="34" charset="0"/>
                <a:cs typeface="Calibri" pitchFamily="34" charset="0"/>
              </a:rPr>
              <a:t>Lack of decision making</a:t>
            </a:r>
          </a:p>
          <a:p>
            <a:pPr algn="ctr"/>
            <a:r>
              <a:rPr lang="en-GB" sz="1600" i="1" dirty="0" smtClean="0">
                <a:latin typeface="+mn-lt"/>
              </a:rPr>
              <a:t>‘…it’s done some good things, but what decisions has health and wellbeing board taken that wouldn’t have been taken if it didn’t exist? In preparation for this conversation, I was racking my brain because I’ve been a member of it from its inception, I couldn’t think of one’</a:t>
            </a:r>
            <a:r>
              <a:rPr lang="en-GB" sz="1600" dirty="0" smtClean="0">
                <a:latin typeface="+mn-lt"/>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62626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019200"/>
          </a:xfrm>
        </p:spPr>
        <p:txBody>
          <a:bodyPr/>
          <a:lstStyle/>
          <a:p>
            <a:pPr algn="ctr"/>
            <a:r>
              <a:rPr lang="en-GB" dirty="0" smtClean="0"/>
              <a:t>Integration</a:t>
            </a:r>
            <a:br>
              <a:rPr lang="en-GB" dirty="0" smtClean="0"/>
            </a:br>
            <a:endParaRPr lang="en-GB" dirty="0"/>
          </a:p>
        </p:txBody>
      </p:sp>
      <p:sp>
        <p:nvSpPr>
          <p:cNvPr id="3" name="Content Placeholder 2"/>
          <p:cNvSpPr>
            <a:spLocks noGrp="1"/>
          </p:cNvSpPr>
          <p:nvPr>
            <p:ph idx="1"/>
          </p:nvPr>
        </p:nvSpPr>
        <p:spPr>
          <a:xfrm>
            <a:off x="1120080" y="1268760"/>
            <a:ext cx="7772400" cy="4536504"/>
          </a:xfrm>
        </p:spPr>
        <p:txBody>
          <a:bodyPr/>
          <a:lstStyle/>
          <a:p>
            <a:pPr>
              <a:buFont typeface="Arial" pitchFamily="34" charset="0"/>
              <a:buChar char="•"/>
            </a:pPr>
            <a:r>
              <a:rPr lang="en-GB" dirty="0" smtClean="0"/>
              <a:t>Significant developments in two case study sites: in one, integration overseen by the HWB; in the other it was largely, for historical reasons, separate from the board  </a:t>
            </a:r>
          </a:p>
          <a:p>
            <a:pPr>
              <a:buFont typeface="Arial" pitchFamily="34" charset="0"/>
              <a:buChar char="•"/>
            </a:pPr>
            <a:r>
              <a:rPr lang="en-GB" dirty="0" smtClean="0"/>
              <a:t>In other sites work on integration was variable: in one study site concerns over CCGs having different integration plans which did not necessarily align, and opposed to pooled budgets </a:t>
            </a:r>
          </a:p>
          <a:p>
            <a:pPr>
              <a:buFont typeface="Arial" pitchFamily="34" charset="0"/>
              <a:buChar char="•"/>
            </a:pPr>
            <a:r>
              <a:rPr lang="en-GB" dirty="0" smtClean="0"/>
              <a:t>Overall, historical context, good relationships/partnerships and trust were seen as key drivers in securing effective integration </a:t>
            </a:r>
          </a:p>
          <a:p>
            <a:pPr>
              <a:buFont typeface="Arial" pitchFamily="34" charset="0"/>
              <a:buChar char="•"/>
            </a:pPr>
            <a:endParaRPr lang="en-GB" dirty="0" smtClean="0"/>
          </a:p>
          <a:p>
            <a:pPr>
              <a:buFont typeface="Arial" pitchFamily="34" charset="0"/>
              <a:buChar char="•"/>
            </a:pPr>
            <a:endParaRPr lang="en-GB" dirty="0" smtClean="0"/>
          </a:p>
          <a:p>
            <a:pPr>
              <a:buFont typeface="Arial" pitchFamily="34" charset="0"/>
              <a:buChar char="•"/>
            </a:pPr>
            <a:endParaRPr lang="en-GB" dirty="0" smtClean="0"/>
          </a:p>
          <a:p>
            <a:pPr>
              <a:buFont typeface="Arial" pitchFamily="34" charset="0"/>
              <a:buChar char="•"/>
            </a:pPr>
            <a:endParaRPr lang="en-GB" dirty="0" smtClean="0"/>
          </a:p>
          <a:p>
            <a:endParaRPr lang="en-GB" sz="2800" b="1" kern="1200" dirty="0" smtClean="0">
              <a:solidFill>
                <a:prstClr val="black"/>
              </a:solidFill>
            </a:endParaRPr>
          </a:p>
          <a:p>
            <a:endParaRPr lang="en-GB" sz="2800" kern="1200" dirty="0" smtClean="0">
              <a:solidFill>
                <a:prstClr val="black"/>
              </a:solidFill>
            </a:endParaRPr>
          </a:p>
          <a:p>
            <a:pPr lvl="0" defTabSz="457200" eaLnBrk="1" fontAlgn="auto" hangingPunct="1">
              <a:spcAft>
                <a:spcPts val="0"/>
              </a:spcAft>
              <a:buFont typeface="Arial"/>
              <a:buChar char="•"/>
            </a:pPr>
            <a:endParaRPr lang="en-US" sz="2800" kern="1200" dirty="0">
              <a:solidFill>
                <a:prstClr val="black"/>
              </a:solidFill>
            </a:endParaRPr>
          </a:p>
          <a:p>
            <a:endParaRPr lang="en-GB" dirty="0"/>
          </a:p>
        </p:txBody>
      </p:sp>
      <p:sp>
        <p:nvSpPr>
          <p:cNvPr id="5" name="Oval Callout 4"/>
          <p:cNvSpPr/>
          <p:nvPr/>
        </p:nvSpPr>
        <p:spPr bwMode="auto">
          <a:xfrm>
            <a:off x="1979712" y="3717032"/>
            <a:ext cx="6120680" cy="2232248"/>
          </a:xfrm>
          <a:prstGeom prst="wedgeEllipseCallout">
            <a:avLst>
              <a:gd name="adj1" fmla="val -54746"/>
              <a:gd name="adj2" fmla="val 876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noAutofit/>
          </a:bodyPr>
          <a:lstStyle/>
          <a:p>
            <a:pPr algn="ctr" eaLnBrk="0" hangingPunct="0"/>
            <a:r>
              <a:rPr lang="en-GB" sz="1500" b="1" dirty="0" smtClean="0">
                <a:solidFill>
                  <a:schemeClr val="tx1"/>
                </a:solidFill>
                <a:latin typeface="Calibri" panose="020F0502020204030204" pitchFamily="34" charset="0"/>
              </a:rPr>
              <a:t>Barriers to integration</a:t>
            </a:r>
            <a:endParaRPr lang="en-GB" sz="1500" b="1" dirty="0">
              <a:solidFill>
                <a:schemeClr val="tx1"/>
              </a:solidFill>
              <a:latin typeface="Calibri" panose="020F0502020204030204" pitchFamily="34" charset="0"/>
            </a:endParaRPr>
          </a:p>
          <a:p>
            <a:pPr algn="ctr" eaLnBrk="0" hangingPunct="0"/>
            <a:r>
              <a:rPr lang="en-GB" sz="1600" i="1" dirty="0" smtClean="0"/>
              <a:t>‘</a:t>
            </a:r>
            <a:r>
              <a:rPr lang="en-GB" sz="1400" i="1" dirty="0" smtClean="0">
                <a:solidFill>
                  <a:schemeClr val="tx1"/>
                </a:solidFill>
              </a:rPr>
              <a:t>’One of the things we talked about was integration with health …So we set up several evenings of meetings which was of the CCGs and providers and we were doing quite well until we actually got round to actually talking about money then everybody rushed into the corners and it didn't get much further then. So I think we felt somewhat frustrated’.</a:t>
            </a:r>
            <a:endParaRPr lang="en-GB" sz="1400"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62626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62664" cy="1143000"/>
          </a:xfrm>
        </p:spPr>
        <p:txBody>
          <a:bodyPr/>
          <a:lstStyle/>
          <a:p>
            <a:pPr algn="ctr"/>
            <a:r>
              <a:rPr lang="en-GB" dirty="0" smtClean="0"/>
              <a:t/>
            </a:r>
            <a:br>
              <a:rPr lang="en-GB" dirty="0" smtClean="0"/>
            </a:br>
            <a:r>
              <a:rPr lang="en-GB" dirty="0" smtClean="0"/>
              <a:t>HWBs: Impact on outcomes</a:t>
            </a:r>
            <a:br>
              <a:rPr lang="en-GB" dirty="0" smtClean="0"/>
            </a:br>
            <a:endParaRPr lang="en-GB" dirty="0"/>
          </a:p>
        </p:txBody>
      </p:sp>
      <p:sp>
        <p:nvSpPr>
          <p:cNvPr id="3" name="Content Placeholder 2"/>
          <p:cNvSpPr>
            <a:spLocks noGrp="1"/>
          </p:cNvSpPr>
          <p:nvPr>
            <p:ph idx="1"/>
          </p:nvPr>
        </p:nvSpPr>
        <p:spPr>
          <a:xfrm>
            <a:off x="976064" y="1844824"/>
            <a:ext cx="7772400" cy="3816424"/>
          </a:xfrm>
        </p:spPr>
        <p:txBody>
          <a:bodyPr/>
          <a:lstStyle/>
          <a:p>
            <a:pPr lvl="0" defTabSz="457200" eaLnBrk="1" fontAlgn="auto" hangingPunct="1">
              <a:spcAft>
                <a:spcPts val="0"/>
              </a:spcAft>
              <a:buFont typeface="Arial" pitchFamily="34" charset="0"/>
              <a:buChar char="•"/>
            </a:pPr>
            <a:r>
              <a:rPr lang="en-GB" sz="1900" dirty="0" smtClean="0"/>
              <a:t>General lack of outcomes and progress in achieving the Joint Health and Wellbeing Strategy (JHWS) produced by HWBs: reasons included insufficient accountability, lack of strategic focus, insufficient monitoring</a:t>
            </a:r>
          </a:p>
          <a:p>
            <a:pPr lvl="0" defTabSz="457200" eaLnBrk="1" fontAlgn="auto" hangingPunct="1">
              <a:spcAft>
                <a:spcPts val="0"/>
              </a:spcAft>
              <a:buFont typeface="Arial" pitchFamily="34" charset="0"/>
              <a:buChar char="•"/>
            </a:pPr>
            <a:r>
              <a:rPr lang="en-GB" sz="1900" dirty="0" smtClean="0"/>
              <a:t>Study sites did not offer much evidence of outcomes that were driven specifically by HWBs or how they linked to the overall JHWS or were driven by the Joint Strategic Needs Assessment (JSNA), (with the exception of two sites in some instances)</a:t>
            </a:r>
          </a:p>
          <a:p>
            <a:pPr lvl="0" defTabSz="457200" eaLnBrk="1" fontAlgn="auto" hangingPunct="1">
              <a:spcAft>
                <a:spcPts val="0"/>
              </a:spcAft>
              <a:buFont typeface="Arial" pitchFamily="34" charset="0"/>
              <a:buChar char="•"/>
            </a:pPr>
            <a:r>
              <a:rPr lang="en-GB" sz="1900" dirty="0" smtClean="0"/>
              <a:t>Emerging evidence in one site: HWB had set up sub-groups aligned to the aims of the JHWS; it was believed that with the board acting in a coordinating role it had helped bring programmes to fruition earlier as a consequence</a:t>
            </a:r>
            <a:endParaRPr lang="en-GB" sz="1900" dirty="0"/>
          </a:p>
        </p:txBody>
      </p:sp>
    </p:spTree>
    <p:extLst>
      <p:ext uri="{BB962C8B-B14F-4D97-AF65-F5344CB8AC3E}">
        <p14:creationId xmlns:p14="http://schemas.microsoft.com/office/powerpoint/2010/main" val="3079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62664" cy="1143000"/>
          </a:xfrm>
        </p:spPr>
        <p:txBody>
          <a:bodyPr/>
          <a:lstStyle/>
          <a:p>
            <a:pPr algn="ctr"/>
            <a:r>
              <a:rPr lang="en-GB" dirty="0" smtClean="0"/>
              <a:t/>
            </a:r>
            <a:br>
              <a:rPr lang="en-GB" dirty="0" smtClean="0"/>
            </a:br>
            <a:r>
              <a:rPr lang="en-GB" dirty="0" smtClean="0"/>
              <a:t>HWBs: Impact on outcomes</a:t>
            </a:r>
            <a:br>
              <a:rPr lang="en-GB" dirty="0" smtClean="0"/>
            </a:br>
            <a:endParaRPr lang="en-GB" dirty="0"/>
          </a:p>
        </p:txBody>
      </p:sp>
      <p:sp>
        <p:nvSpPr>
          <p:cNvPr id="4" name="Content Placeholder 3"/>
          <p:cNvSpPr>
            <a:spLocks noGrp="1"/>
          </p:cNvSpPr>
          <p:nvPr>
            <p:ph idx="1"/>
          </p:nvPr>
        </p:nvSpPr>
        <p:spPr bwMode="auto">
          <a:xfrm>
            <a:off x="976313" y="1989138"/>
            <a:ext cx="7772400" cy="1799902"/>
          </a:xfrm>
          <a:prstGeom prst="wedgeEllipseCallout">
            <a:avLst>
              <a:gd name="adj1" fmla="val -54746"/>
              <a:gd name="adj2" fmla="val 876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noAutofit/>
          </a:bodyPr>
          <a:lstStyle/>
          <a:p>
            <a:pPr algn="ctr"/>
            <a:r>
              <a:rPr lang="en-GB" sz="1600" i="1" dirty="0" smtClean="0">
                <a:solidFill>
                  <a:schemeClr val="tx1"/>
                </a:solidFill>
              </a:rPr>
              <a:t>‘…do I know any decision or any outcome that the health and wellbeing board have been focused on in the last 12 months and the answer was no. I could not think of anything... I couldn't think of a single thing that they made a difference on, which is pretty sad really’.</a:t>
            </a:r>
            <a:endParaRPr lang="en-GB" sz="1600" dirty="0" smtClean="0">
              <a:solidFill>
                <a:schemeClr val="tx1"/>
              </a:solidFill>
            </a:endParaRPr>
          </a:p>
          <a:p>
            <a:pPr algn="ctr" eaLnBrk="0" hangingPunct="0"/>
            <a:endParaRPr lang="en-GB" sz="1500" i="1" dirty="0">
              <a:latin typeface="Calibri" panose="020F0502020204030204" pitchFamily="34" charset="0"/>
            </a:endParaRPr>
          </a:p>
        </p:txBody>
      </p:sp>
      <p:sp>
        <p:nvSpPr>
          <p:cNvPr id="5" name="Rectangular Callout 4"/>
          <p:cNvSpPr/>
          <p:nvPr/>
        </p:nvSpPr>
        <p:spPr bwMode="auto">
          <a:xfrm>
            <a:off x="2267744" y="4365104"/>
            <a:ext cx="5328592" cy="1008112"/>
          </a:xfrm>
          <a:prstGeom prst="wedgeRectCallout">
            <a:avLst>
              <a:gd name="adj1" fmla="val -61382"/>
              <a:gd name="adj2" fmla="val -6094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en-GB" sz="1600" i="1" dirty="0" smtClean="0">
                <a:solidFill>
                  <a:schemeClr val="tx1"/>
                </a:solidFill>
              </a:rPr>
              <a:t>‘I don't think we're at the stage of seeing outcomes; I think we can see progress. I think there's definitely movement in the right direction’.</a:t>
            </a:r>
            <a:endParaRPr lang="en-GB" sz="1500" i="1" dirty="0">
              <a:solidFill>
                <a:schemeClr val="tx1"/>
              </a:solidFill>
              <a:latin typeface="+mj-lt"/>
            </a:endParaRPr>
          </a:p>
        </p:txBody>
      </p:sp>
    </p:spTree>
    <p:extLst>
      <p:ext uri="{BB962C8B-B14F-4D97-AF65-F5344CB8AC3E}">
        <p14:creationId xmlns:p14="http://schemas.microsoft.com/office/powerpoint/2010/main" val="3079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640960" cy="1143000"/>
          </a:xfrm>
        </p:spPr>
        <p:txBody>
          <a:bodyPr/>
          <a:lstStyle/>
          <a:p>
            <a:pPr algn="ctr"/>
            <a:r>
              <a:rPr lang="en-GB" dirty="0"/>
              <a:t>Health and Wellbeing Boards: A New Dawn for Partnership Working?</a:t>
            </a:r>
          </a:p>
        </p:txBody>
      </p:sp>
      <p:sp>
        <p:nvSpPr>
          <p:cNvPr id="3" name="Content Placeholder 2"/>
          <p:cNvSpPr>
            <a:spLocks noGrp="1"/>
          </p:cNvSpPr>
          <p:nvPr>
            <p:ph idx="1"/>
          </p:nvPr>
        </p:nvSpPr>
        <p:spPr>
          <a:xfrm>
            <a:off x="684213" y="2060922"/>
            <a:ext cx="7772400" cy="3816350"/>
          </a:xfrm>
        </p:spPr>
        <p:txBody>
          <a:bodyPr/>
          <a:lstStyle/>
          <a:p>
            <a:pPr lvl="0">
              <a:buFont typeface="Wingdings" panose="05000000000000000000" pitchFamily="2" charset="2"/>
              <a:buChar char="§"/>
            </a:pPr>
            <a:r>
              <a:rPr lang="en-GB" sz="2000" dirty="0"/>
              <a:t>Established under the Health and Social Care Act 2012 as a committee of the local </a:t>
            </a:r>
            <a:r>
              <a:rPr lang="en-GB" sz="2000" dirty="0" smtClean="0"/>
              <a:t>authority</a:t>
            </a:r>
            <a:endParaRPr lang="en-GB" sz="2000" dirty="0"/>
          </a:p>
          <a:p>
            <a:pPr lvl="0">
              <a:buFont typeface="Wingdings" panose="05000000000000000000" pitchFamily="2" charset="2"/>
              <a:buChar char="§"/>
            </a:pPr>
            <a:r>
              <a:rPr lang="en-GB" sz="2000" dirty="0"/>
              <a:t>Forum in which key leaders from across health and care system can work </a:t>
            </a:r>
            <a:r>
              <a:rPr lang="en-GB" sz="2000" dirty="0" smtClean="0"/>
              <a:t>together </a:t>
            </a:r>
            <a:r>
              <a:rPr lang="en-GB" sz="2000" dirty="0"/>
              <a:t> </a:t>
            </a:r>
          </a:p>
          <a:p>
            <a:pPr lvl="0">
              <a:buFont typeface="Wingdings" panose="05000000000000000000" pitchFamily="2" charset="2"/>
              <a:buChar char="§"/>
            </a:pPr>
            <a:r>
              <a:rPr lang="en-GB" sz="2000" dirty="0"/>
              <a:t>Particular emphases on integrated services and public </a:t>
            </a:r>
            <a:r>
              <a:rPr lang="en-GB" sz="2000" dirty="0" smtClean="0"/>
              <a:t>engagement</a:t>
            </a:r>
            <a:endParaRPr lang="en-GB" sz="2000" dirty="0"/>
          </a:p>
          <a:p>
            <a:pPr lvl="0">
              <a:buFont typeface="Wingdings" panose="05000000000000000000" pitchFamily="2" charset="2"/>
              <a:buChar char="§"/>
            </a:pPr>
            <a:r>
              <a:rPr lang="en-GB" sz="2000" dirty="0"/>
              <a:t>Great diversity in face of local contexts, cultures, histories of </a:t>
            </a:r>
            <a:r>
              <a:rPr lang="en-GB" sz="2000" dirty="0" smtClean="0"/>
              <a:t>partnerships</a:t>
            </a:r>
            <a:endParaRPr lang="en-GB" sz="2000" dirty="0"/>
          </a:p>
          <a:p>
            <a:pPr lvl="0">
              <a:buFont typeface="Wingdings" panose="05000000000000000000" pitchFamily="2" charset="2"/>
              <a:buChar char="§"/>
            </a:pPr>
            <a:r>
              <a:rPr lang="en-GB" sz="2000" dirty="0"/>
              <a:t>Few powers: statutory duties to develop JSNAs and </a:t>
            </a:r>
            <a:r>
              <a:rPr lang="en-GB" sz="2000" dirty="0" smtClean="0"/>
              <a:t>HWSs</a:t>
            </a:r>
            <a:endParaRPr lang="en-GB" sz="2000" dirty="0"/>
          </a:p>
          <a:p>
            <a:pPr lvl="0">
              <a:buFont typeface="Wingdings" panose="05000000000000000000" pitchFamily="2" charset="2"/>
              <a:buChar char="§"/>
            </a:pPr>
            <a:r>
              <a:rPr lang="en-GB" sz="2000" dirty="0"/>
              <a:t>System leaders or talking shops?</a:t>
            </a:r>
          </a:p>
          <a:p>
            <a:endParaRPr lang="en-GB" dirty="0"/>
          </a:p>
        </p:txBody>
      </p:sp>
    </p:spTree>
    <p:extLst>
      <p:ext uri="{BB962C8B-B14F-4D97-AF65-F5344CB8AC3E}">
        <p14:creationId xmlns:p14="http://schemas.microsoft.com/office/powerpoint/2010/main" val="78879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Future of HWBs</a:t>
            </a:r>
            <a:br>
              <a:rPr lang="en-GB" dirty="0" smtClean="0"/>
            </a:br>
            <a:endParaRPr lang="en-GB" dirty="0"/>
          </a:p>
        </p:txBody>
      </p:sp>
      <p:sp>
        <p:nvSpPr>
          <p:cNvPr id="3" name="Content Placeholder 2"/>
          <p:cNvSpPr>
            <a:spLocks noGrp="1"/>
          </p:cNvSpPr>
          <p:nvPr>
            <p:ph idx="1"/>
          </p:nvPr>
        </p:nvSpPr>
        <p:spPr>
          <a:xfrm>
            <a:off x="976064" y="1340768"/>
            <a:ext cx="7772400" cy="4464720"/>
          </a:xfrm>
        </p:spPr>
        <p:txBody>
          <a:bodyPr/>
          <a:lstStyle/>
          <a:p>
            <a:r>
              <a:rPr lang="en-GB" sz="2000" i="1" dirty="0" smtClean="0"/>
              <a:t>In terms of challenges likely to face HWBs in the future, </a:t>
            </a:r>
          </a:p>
          <a:p>
            <a:r>
              <a:rPr lang="en-GB" sz="2000" i="1" dirty="0" smtClean="0"/>
              <a:t>4 themes were dominant across the study sites:</a:t>
            </a:r>
          </a:p>
          <a:p>
            <a:pPr>
              <a:buFont typeface="Arial" pitchFamily="34" charset="0"/>
              <a:buChar char="•"/>
            </a:pPr>
            <a:r>
              <a:rPr lang="en-GB" sz="2000" dirty="0" smtClean="0"/>
              <a:t>Continuing financial challenges coupled with growing demand on services</a:t>
            </a:r>
          </a:p>
          <a:p>
            <a:pPr>
              <a:buFont typeface="Arial" pitchFamily="34" charset="0"/>
              <a:buChar char="•"/>
            </a:pPr>
            <a:r>
              <a:rPr lang="en-GB" sz="2000" dirty="0" smtClean="0"/>
              <a:t>STP process could sideline HWBs which needed to be more actively engaged</a:t>
            </a:r>
          </a:p>
          <a:p>
            <a:pPr>
              <a:buFont typeface="Arial" pitchFamily="34" charset="0"/>
              <a:buChar char="•"/>
            </a:pPr>
            <a:r>
              <a:rPr lang="en-GB" sz="2000" dirty="0" smtClean="0"/>
              <a:t>Continuous system re-structuring and reorganisation causing instability and uncertainty</a:t>
            </a:r>
          </a:p>
          <a:p>
            <a:pPr>
              <a:buFont typeface="Arial" pitchFamily="34" charset="0"/>
              <a:buChar char="•"/>
            </a:pPr>
            <a:r>
              <a:rPr lang="en-GB" sz="2000" dirty="0" smtClean="0"/>
              <a:t>In regard to opportunities across the case study sites, STPs were a primary focus of discussion and it was a common (though not universal) belief that HWBs needed to work at a population health level (larger than the local authority footprint) with STPs</a:t>
            </a:r>
          </a:p>
          <a:p>
            <a:endParaRPr lang="en-GB" dirty="0"/>
          </a:p>
        </p:txBody>
      </p:sp>
    </p:spTree>
    <p:extLst>
      <p:ext uri="{BB962C8B-B14F-4D97-AF65-F5344CB8AC3E}">
        <p14:creationId xmlns:p14="http://schemas.microsoft.com/office/powerpoint/2010/main" val="31095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Future of HWBs</a:t>
            </a:r>
            <a:br>
              <a:rPr lang="en-GB" dirty="0" smtClean="0"/>
            </a:br>
            <a:endParaRPr lang="en-GB" dirty="0"/>
          </a:p>
        </p:txBody>
      </p:sp>
      <p:sp>
        <p:nvSpPr>
          <p:cNvPr id="3" name="Content Placeholder 2"/>
          <p:cNvSpPr>
            <a:spLocks noGrp="1"/>
          </p:cNvSpPr>
          <p:nvPr>
            <p:ph idx="1"/>
          </p:nvPr>
        </p:nvSpPr>
        <p:spPr>
          <a:xfrm>
            <a:off x="976064" y="1340768"/>
            <a:ext cx="7772400" cy="4464720"/>
          </a:xfrm>
        </p:spPr>
        <p:txBody>
          <a:bodyPr/>
          <a:lstStyle/>
          <a:p>
            <a:endParaRPr lang="en-GB" dirty="0" smtClean="0"/>
          </a:p>
          <a:p>
            <a:endParaRPr lang="en-GB" dirty="0" smtClean="0"/>
          </a:p>
          <a:p>
            <a:endParaRPr lang="en-GB" dirty="0"/>
          </a:p>
        </p:txBody>
      </p:sp>
      <p:sp>
        <p:nvSpPr>
          <p:cNvPr id="4" name="Oval Callout 3"/>
          <p:cNvSpPr/>
          <p:nvPr/>
        </p:nvSpPr>
        <p:spPr bwMode="auto">
          <a:xfrm>
            <a:off x="1619672" y="3068960"/>
            <a:ext cx="6120680" cy="2664296"/>
          </a:xfrm>
          <a:prstGeom prst="wedgeEllipseCallout">
            <a:avLst>
              <a:gd name="adj1" fmla="val -54746"/>
              <a:gd name="adj2" fmla="val 876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noAutofit/>
          </a:bodyPr>
          <a:lstStyle/>
          <a:p>
            <a:pPr algn="ctr" eaLnBrk="0" hangingPunct="0"/>
            <a:r>
              <a:rPr lang="en-GB" sz="1500" b="1" dirty="0" smtClean="0">
                <a:solidFill>
                  <a:schemeClr val="tx1"/>
                </a:solidFill>
                <a:latin typeface="Calibri" panose="020F0502020204030204" pitchFamily="34" charset="0"/>
              </a:rPr>
              <a:t>HWBs and STPs</a:t>
            </a:r>
          </a:p>
          <a:p>
            <a:pPr algn="ctr" eaLnBrk="0" hangingPunct="0"/>
            <a:r>
              <a:rPr lang="en-GB" sz="1800" i="1" dirty="0" smtClean="0">
                <a:solidFill>
                  <a:schemeClr val="tx1"/>
                </a:solidFill>
                <a:latin typeface="Calibri" panose="020F0502020204030204" pitchFamily="34" charset="0"/>
              </a:rPr>
              <a:t>‘I think this is becoming more and more apparent, that with the STP the place of the health and wellbeing board is questionable, and what power and teeth the health and wellbeing board and what leadership it can actually have in the city is questionable’.  </a:t>
            </a:r>
            <a:endParaRPr lang="en-GB" sz="1800" i="1" dirty="0">
              <a:solidFill>
                <a:schemeClr val="tx1"/>
              </a:solidFill>
              <a:latin typeface="Calibri" panose="020F0502020204030204" pitchFamily="34" charset="0"/>
            </a:endParaRPr>
          </a:p>
        </p:txBody>
      </p:sp>
      <p:sp>
        <p:nvSpPr>
          <p:cNvPr id="5" name="Rectangular Callout 4"/>
          <p:cNvSpPr/>
          <p:nvPr/>
        </p:nvSpPr>
        <p:spPr bwMode="auto">
          <a:xfrm>
            <a:off x="2123728" y="1628800"/>
            <a:ext cx="5328592" cy="1224136"/>
          </a:xfrm>
          <a:prstGeom prst="wedgeRectCallout">
            <a:avLst>
              <a:gd name="adj1" fmla="val -61382"/>
              <a:gd name="adj2" fmla="val -6094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en-GB" sz="1500" b="1" dirty="0" smtClean="0">
                <a:solidFill>
                  <a:schemeClr val="tx1"/>
                </a:solidFill>
                <a:latin typeface="Calibri" panose="020F0502020204030204" pitchFamily="34" charset="0"/>
              </a:rPr>
              <a:t>Austerity</a:t>
            </a:r>
          </a:p>
          <a:p>
            <a:pPr algn="ctr" eaLnBrk="0" hangingPunct="0"/>
            <a:r>
              <a:rPr lang="en-GB" sz="1800" i="1" dirty="0" smtClean="0">
                <a:solidFill>
                  <a:schemeClr val="tx1"/>
                </a:solidFill>
              </a:rPr>
              <a:t>‘</a:t>
            </a:r>
            <a:r>
              <a:rPr lang="en-GB" sz="1600" i="1" dirty="0" smtClean="0">
                <a:solidFill>
                  <a:schemeClr val="tx1"/>
                </a:solidFill>
              </a:rPr>
              <a:t>There will be real challenges around money, the resources to make sure we’re doing the right things, and that’s because health are going to have cuts as well…’. </a:t>
            </a:r>
          </a:p>
          <a:p>
            <a:pPr algn="ctr" eaLnBrk="0" hangingPunct="0"/>
            <a:endParaRPr lang="en-GB" sz="1800" i="1"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31095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88767"/>
            <a:ext cx="7772400" cy="1143000"/>
          </a:xfrm>
        </p:spPr>
        <p:txBody>
          <a:bodyPr/>
          <a:lstStyle/>
          <a:p>
            <a:pPr algn="ctr"/>
            <a:r>
              <a:rPr lang="en-GB" dirty="0" smtClean="0"/>
              <a:t>Future of HWBs</a:t>
            </a:r>
            <a:br>
              <a:rPr lang="en-GB" dirty="0" smtClean="0"/>
            </a:br>
            <a:endParaRPr lang="en-GB" dirty="0"/>
          </a:p>
        </p:txBody>
      </p:sp>
      <p:sp>
        <p:nvSpPr>
          <p:cNvPr id="3" name="Content Placeholder 2"/>
          <p:cNvSpPr>
            <a:spLocks noGrp="1"/>
          </p:cNvSpPr>
          <p:nvPr>
            <p:ph idx="1"/>
          </p:nvPr>
        </p:nvSpPr>
        <p:spPr>
          <a:xfrm>
            <a:off x="976064" y="1340768"/>
            <a:ext cx="7772400" cy="4464720"/>
          </a:xfrm>
        </p:spPr>
        <p:txBody>
          <a:bodyPr/>
          <a:lstStyle/>
          <a:p>
            <a:endParaRPr lang="en-GB" dirty="0" smtClean="0"/>
          </a:p>
          <a:p>
            <a:endParaRPr lang="en-GB" dirty="0" smtClean="0"/>
          </a:p>
          <a:p>
            <a:endParaRPr lang="en-GB" dirty="0"/>
          </a:p>
        </p:txBody>
      </p:sp>
      <p:sp>
        <p:nvSpPr>
          <p:cNvPr id="4" name="Oval Callout 3"/>
          <p:cNvSpPr/>
          <p:nvPr/>
        </p:nvSpPr>
        <p:spPr bwMode="auto">
          <a:xfrm>
            <a:off x="1835696" y="1340768"/>
            <a:ext cx="6120680" cy="2448272"/>
          </a:xfrm>
          <a:prstGeom prst="wedgeEllipseCallout">
            <a:avLst>
              <a:gd name="adj1" fmla="val -54746"/>
              <a:gd name="adj2" fmla="val 876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noAutofit/>
          </a:bodyPr>
          <a:lstStyle/>
          <a:p>
            <a:pPr algn="ctr"/>
            <a:r>
              <a:rPr lang="en-GB" sz="1500" b="1" dirty="0" smtClean="0">
                <a:solidFill>
                  <a:schemeClr val="tx1"/>
                </a:solidFill>
                <a:latin typeface="Calibri" pitchFamily="34" charset="0"/>
                <a:cs typeface="Calibri" pitchFamily="34" charset="0"/>
              </a:rPr>
              <a:t>Continuous system churn</a:t>
            </a:r>
            <a:endParaRPr lang="en-GB" sz="1500" dirty="0" smtClean="0">
              <a:solidFill>
                <a:schemeClr val="tx1"/>
              </a:solidFill>
              <a:latin typeface="Calibri" pitchFamily="34" charset="0"/>
              <a:cs typeface="Calibri" pitchFamily="34" charset="0"/>
            </a:endParaRPr>
          </a:p>
          <a:p>
            <a:pPr algn="just"/>
            <a:r>
              <a:rPr lang="en-GB" sz="1400" i="1" dirty="0" smtClean="0">
                <a:solidFill>
                  <a:schemeClr val="tx1"/>
                </a:solidFill>
              </a:rPr>
              <a:t>‘…at the moment we’re in the middle of a reorganisation with our CCGs…that all puts things up in the air again…So that then gives us another year where you’ve got board members that are really on the way out. And no board works effectively if members of that board don’t know where they’re going to be in six to nine months’.</a:t>
            </a:r>
            <a:endParaRPr lang="en-GB" sz="1400" dirty="0">
              <a:solidFill>
                <a:schemeClr val="tx1"/>
              </a:solidFill>
            </a:endParaRPr>
          </a:p>
        </p:txBody>
      </p:sp>
      <p:sp>
        <p:nvSpPr>
          <p:cNvPr id="5" name="Rectangular Callout 4"/>
          <p:cNvSpPr/>
          <p:nvPr/>
        </p:nvSpPr>
        <p:spPr bwMode="auto">
          <a:xfrm>
            <a:off x="2195736" y="4005064"/>
            <a:ext cx="5328592" cy="1728192"/>
          </a:xfrm>
          <a:prstGeom prst="wedgeRectCallout">
            <a:avLst>
              <a:gd name="adj1" fmla="val -61382"/>
              <a:gd name="adj2" fmla="val -6094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en-GB" sz="1400" b="1" dirty="0" smtClean="0">
                <a:solidFill>
                  <a:schemeClr val="tx1"/>
                </a:solidFill>
                <a:latin typeface="Calibri" panose="020F0502020204030204" pitchFamily="34" charset="0"/>
              </a:rPr>
              <a:t>HWBs and STP opportunities</a:t>
            </a:r>
          </a:p>
          <a:p>
            <a:pPr algn="ctr" eaLnBrk="0" hangingPunct="0"/>
            <a:r>
              <a:rPr lang="en-GB" sz="1400" i="1" dirty="0" smtClean="0">
                <a:solidFill>
                  <a:schemeClr val="tx1"/>
                </a:solidFill>
              </a:rPr>
              <a:t>‘You know I think they [</a:t>
            </a:r>
            <a:r>
              <a:rPr lang="en-GB" sz="1400" dirty="0" smtClean="0">
                <a:solidFill>
                  <a:schemeClr val="tx1"/>
                </a:solidFill>
              </a:rPr>
              <a:t>HWBs] </a:t>
            </a:r>
            <a:r>
              <a:rPr lang="en-GB" sz="1400" i="1" dirty="0" smtClean="0">
                <a:solidFill>
                  <a:schemeClr val="tx1"/>
                </a:solidFill>
              </a:rPr>
              <a:t>will work because the STPs will need them to deliver locally and they are the place where people come together…nobody ever talks about the being got rid of in the way they talk about other parts of the system…nobody’s talked about getting rid of health and wellbeing boards, at least not that I’m aware of’. </a:t>
            </a:r>
            <a:endParaRPr lang="en-GB" sz="1400"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1095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Future of HWBs</a:t>
            </a:r>
            <a:br>
              <a:rPr lang="en-GB" dirty="0" smtClean="0"/>
            </a:br>
            <a:endParaRPr lang="en-GB" dirty="0"/>
          </a:p>
        </p:txBody>
      </p:sp>
      <p:sp>
        <p:nvSpPr>
          <p:cNvPr id="3" name="Content Placeholder 2"/>
          <p:cNvSpPr>
            <a:spLocks noGrp="1"/>
          </p:cNvSpPr>
          <p:nvPr>
            <p:ph idx="1"/>
          </p:nvPr>
        </p:nvSpPr>
        <p:spPr>
          <a:xfrm>
            <a:off x="976064" y="1340768"/>
            <a:ext cx="7772400" cy="4464720"/>
          </a:xfrm>
        </p:spPr>
        <p:txBody>
          <a:bodyPr/>
          <a:lstStyle/>
          <a:p>
            <a:r>
              <a:rPr lang="en-GB" sz="2000" i="1" dirty="0" smtClean="0"/>
              <a:t>A majority of participants in our baseline interviews believed that</a:t>
            </a:r>
          </a:p>
          <a:p>
            <a:r>
              <a:rPr lang="en-GB" sz="2000" i="1" dirty="0" smtClean="0"/>
              <a:t>HWBs would be missed if they were abolished. Two main reasons</a:t>
            </a:r>
          </a:p>
          <a:p>
            <a:r>
              <a:rPr lang="en-GB" sz="2000" i="1" dirty="0" smtClean="0"/>
              <a:t>were given:</a:t>
            </a:r>
          </a:p>
          <a:p>
            <a:pPr>
              <a:buFont typeface="Arial" pitchFamily="34" charset="0"/>
              <a:buChar char="•"/>
            </a:pPr>
            <a:r>
              <a:rPr lang="en-GB" sz="2000" dirty="0" smtClean="0"/>
              <a:t>HWBs brought partners together and prompted a range of perspectives; they were the only place the system came together </a:t>
            </a:r>
          </a:p>
          <a:p>
            <a:pPr>
              <a:buFont typeface="Arial" pitchFamily="34" charset="0"/>
              <a:buChar char="•"/>
            </a:pPr>
            <a:r>
              <a:rPr lang="en-GB" sz="2000" dirty="0" smtClean="0"/>
              <a:t>If HWBs did not exist they would have to be invented </a:t>
            </a:r>
          </a:p>
          <a:p>
            <a:r>
              <a:rPr lang="en-GB" sz="2000" i="1" dirty="0" smtClean="0"/>
              <a:t>For those who believed HWBs would not be missed, two main </a:t>
            </a:r>
          </a:p>
          <a:p>
            <a:r>
              <a:rPr lang="en-GB" sz="2000" i="1" dirty="0" smtClean="0"/>
              <a:t>reasons were cited:</a:t>
            </a:r>
          </a:p>
          <a:p>
            <a:pPr>
              <a:buFont typeface="Arial" pitchFamily="34" charset="0"/>
              <a:buChar char="•"/>
            </a:pPr>
            <a:r>
              <a:rPr lang="en-GB" sz="2000" dirty="0" smtClean="0"/>
              <a:t>HWBs did not drive decisions</a:t>
            </a:r>
          </a:p>
          <a:p>
            <a:pPr>
              <a:buFont typeface="Arial" pitchFamily="34" charset="0"/>
              <a:buChar char="•"/>
            </a:pPr>
            <a:r>
              <a:rPr lang="en-GB" sz="2000" dirty="0" smtClean="0"/>
              <a:t>HWBs had no impact, did not add value and did not own the health and social care agenda – STPs driving the agenda</a:t>
            </a:r>
          </a:p>
          <a:p>
            <a:endParaRPr lang="en-GB" dirty="0" smtClean="0"/>
          </a:p>
          <a:p>
            <a:endParaRPr lang="en-GB" dirty="0"/>
          </a:p>
        </p:txBody>
      </p:sp>
    </p:spTree>
    <p:extLst>
      <p:ext uri="{BB962C8B-B14F-4D97-AF65-F5344CB8AC3E}">
        <p14:creationId xmlns:p14="http://schemas.microsoft.com/office/powerpoint/2010/main" val="31095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Future of HWBs</a:t>
            </a:r>
            <a:br>
              <a:rPr lang="en-GB" dirty="0" smtClean="0"/>
            </a:br>
            <a:endParaRPr lang="en-GB" dirty="0"/>
          </a:p>
        </p:txBody>
      </p:sp>
      <p:sp>
        <p:nvSpPr>
          <p:cNvPr id="3" name="Content Placeholder 2"/>
          <p:cNvSpPr>
            <a:spLocks noGrp="1"/>
          </p:cNvSpPr>
          <p:nvPr>
            <p:ph idx="1"/>
          </p:nvPr>
        </p:nvSpPr>
        <p:spPr>
          <a:xfrm>
            <a:off x="976064" y="1340768"/>
            <a:ext cx="7772400" cy="4464720"/>
          </a:xfrm>
        </p:spPr>
        <p:txBody>
          <a:bodyPr/>
          <a:lstStyle/>
          <a:p>
            <a:endParaRPr lang="en-GB" dirty="0" smtClean="0"/>
          </a:p>
          <a:p>
            <a:endParaRPr lang="en-GB" dirty="0" smtClean="0"/>
          </a:p>
          <a:p>
            <a:endParaRPr lang="en-GB" dirty="0"/>
          </a:p>
        </p:txBody>
      </p:sp>
      <p:sp>
        <p:nvSpPr>
          <p:cNvPr id="4" name="Oval Callout 3"/>
          <p:cNvSpPr/>
          <p:nvPr/>
        </p:nvSpPr>
        <p:spPr bwMode="auto">
          <a:xfrm>
            <a:off x="1691680" y="3429000"/>
            <a:ext cx="6120680" cy="2448272"/>
          </a:xfrm>
          <a:prstGeom prst="wedgeEllipseCallout">
            <a:avLst>
              <a:gd name="adj1" fmla="val -54746"/>
              <a:gd name="adj2" fmla="val 876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noAutofit/>
          </a:bodyPr>
          <a:lstStyle/>
          <a:p>
            <a:pPr algn="ctr" eaLnBrk="0" hangingPunct="0"/>
            <a:r>
              <a:rPr lang="en-GB" sz="1500" b="1" dirty="0" smtClean="0">
                <a:solidFill>
                  <a:schemeClr val="tx1"/>
                </a:solidFill>
                <a:latin typeface="Calibri" panose="020F0502020204030204" pitchFamily="34" charset="0"/>
              </a:rPr>
              <a:t>Would HWB be missed - Yes</a:t>
            </a:r>
          </a:p>
          <a:p>
            <a:pPr algn="ctr" eaLnBrk="0" hangingPunct="0"/>
            <a:r>
              <a:rPr lang="en-GB" sz="1500" i="1" dirty="0" smtClean="0">
                <a:solidFill>
                  <a:schemeClr val="tx1"/>
                </a:solidFill>
              </a:rPr>
              <a:t>‘I think it would be missed and people would say, well, we need a forum to pull together partners on this agenda, so I'm confident that it plays a role and it's adding value. The key question is, are we doing enough, having got that in place, to drive the system forward? I think that's where the challenge is, really’.</a:t>
            </a:r>
          </a:p>
          <a:p>
            <a:pPr algn="ctr" eaLnBrk="0" hangingPunct="0"/>
            <a:endParaRPr lang="en-GB" sz="1500" b="1" dirty="0" smtClean="0">
              <a:solidFill>
                <a:schemeClr val="tx1"/>
              </a:solidFill>
              <a:latin typeface="Calibri" panose="020F0502020204030204" pitchFamily="34" charset="0"/>
            </a:endParaRPr>
          </a:p>
          <a:p>
            <a:pPr algn="ctr" eaLnBrk="0" hangingPunct="0"/>
            <a:endParaRPr lang="en-GB" sz="1500" b="1" dirty="0" smtClean="0">
              <a:solidFill>
                <a:schemeClr val="tx1"/>
              </a:solidFill>
              <a:latin typeface="Calibri" panose="020F0502020204030204" pitchFamily="34" charset="0"/>
            </a:endParaRPr>
          </a:p>
          <a:p>
            <a:pPr algn="ctr" eaLnBrk="0" hangingPunct="0"/>
            <a:endParaRPr lang="en-GB" sz="1500" i="1" dirty="0">
              <a:latin typeface="Calibri" panose="020F0502020204030204" pitchFamily="34" charset="0"/>
            </a:endParaRPr>
          </a:p>
        </p:txBody>
      </p:sp>
      <p:sp>
        <p:nvSpPr>
          <p:cNvPr id="5" name="Rectangular Callout 4"/>
          <p:cNvSpPr/>
          <p:nvPr/>
        </p:nvSpPr>
        <p:spPr bwMode="auto">
          <a:xfrm>
            <a:off x="2411760" y="1628800"/>
            <a:ext cx="5328592" cy="1728192"/>
          </a:xfrm>
          <a:prstGeom prst="wedgeRectCallout">
            <a:avLst>
              <a:gd name="adj1" fmla="val -61382"/>
              <a:gd name="adj2" fmla="val -6094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en-GB" sz="1500" b="1" dirty="0" smtClean="0">
                <a:solidFill>
                  <a:schemeClr val="tx1"/>
                </a:solidFill>
                <a:latin typeface="Calibri" panose="020F0502020204030204" pitchFamily="34" charset="0"/>
              </a:rPr>
              <a:t>Would HWB be missed - No</a:t>
            </a:r>
          </a:p>
          <a:p>
            <a:pPr algn="ctr" eaLnBrk="0" hangingPunct="0"/>
            <a:endParaRPr lang="en-GB" sz="1800" i="1" dirty="0" smtClean="0">
              <a:solidFill>
                <a:schemeClr val="tx1"/>
              </a:solidFill>
              <a:latin typeface="Calibri" panose="020F0502020204030204" pitchFamily="34" charset="0"/>
            </a:endParaRPr>
          </a:p>
          <a:p>
            <a:pPr algn="ctr" eaLnBrk="0" hangingPunct="0"/>
            <a:r>
              <a:rPr lang="en-GB" sz="1800" i="1" dirty="0" smtClean="0">
                <a:solidFill>
                  <a:schemeClr val="tx1"/>
                </a:solidFill>
                <a:latin typeface="Calibri" panose="020F0502020204030204" pitchFamily="34" charset="0"/>
              </a:rPr>
              <a:t>‘[We]…could function perfectly well without it…Because we don't need it for the integration thing, I don't think we've actually ever bottomed out what we do need it for…’.</a:t>
            </a:r>
          </a:p>
        </p:txBody>
      </p:sp>
    </p:spTree>
    <p:extLst>
      <p:ext uri="{BB962C8B-B14F-4D97-AF65-F5344CB8AC3E}">
        <p14:creationId xmlns:p14="http://schemas.microsoft.com/office/powerpoint/2010/main" val="31095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Future of HWBs</a:t>
            </a:r>
            <a:br>
              <a:rPr lang="en-GB" dirty="0" smtClean="0"/>
            </a:br>
            <a:endParaRPr lang="en-GB" dirty="0"/>
          </a:p>
        </p:txBody>
      </p:sp>
      <p:sp>
        <p:nvSpPr>
          <p:cNvPr id="3" name="Content Placeholder 2"/>
          <p:cNvSpPr>
            <a:spLocks noGrp="1"/>
          </p:cNvSpPr>
          <p:nvPr>
            <p:ph idx="1"/>
          </p:nvPr>
        </p:nvSpPr>
        <p:spPr>
          <a:xfrm>
            <a:off x="976064" y="1340768"/>
            <a:ext cx="7772400" cy="4464720"/>
          </a:xfrm>
        </p:spPr>
        <p:txBody>
          <a:bodyPr/>
          <a:lstStyle/>
          <a:p>
            <a:r>
              <a:rPr lang="en-GB" sz="2200" i="1" dirty="0" smtClean="0"/>
              <a:t>Interviewees were asked what they would change nationally </a:t>
            </a:r>
          </a:p>
          <a:p>
            <a:r>
              <a:rPr lang="en-GB" sz="2200" i="1" dirty="0" smtClean="0"/>
              <a:t>if they were in charge of the development of HWBs – 4   </a:t>
            </a:r>
          </a:p>
          <a:p>
            <a:r>
              <a:rPr lang="en-GB" sz="2200" i="1" dirty="0" smtClean="0"/>
              <a:t>themes emerged:</a:t>
            </a:r>
          </a:p>
          <a:p>
            <a:pPr>
              <a:buFont typeface="Arial" pitchFamily="34" charset="0"/>
              <a:buChar char="•"/>
            </a:pPr>
            <a:r>
              <a:rPr lang="en-GB" sz="2200" dirty="0" smtClean="0"/>
              <a:t>Give HWBs greater role definition</a:t>
            </a:r>
          </a:p>
          <a:p>
            <a:pPr>
              <a:buFont typeface="Arial" pitchFamily="34" charset="0"/>
              <a:buChar char="•"/>
            </a:pPr>
            <a:r>
              <a:rPr lang="en-GB" sz="2200" dirty="0" smtClean="0"/>
              <a:t>Ensure HWB members were accountable for delivery of priorities of the board</a:t>
            </a:r>
          </a:p>
          <a:p>
            <a:pPr>
              <a:buFont typeface="Arial" pitchFamily="34" charset="0"/>
              <a:buChar char="•"/>
            </a:pPr>
            <a:r>
              <a:rPr lang="en-GB" sz="2200" dirty="0" smtClean="0"/>
              <a:t>HWBs needed to have a commissioning function</a:t>
            </a:r>
          </a:p>
          <a:p>
            <a:pPr>
              <a:buFont typeface="Arial" pitchFamily="34" charset="0"/>
              <a:buChar char="•"/>
            </a:pPr>
            <a:r>
              <a:rPr lang="en-GB" sz="2200" dirty="0" smtClean="0"/>
              <a:t>HWBs needed more powers to fulfil their role, such as to ensure they could hold partners accountable for outcomes prioritised by the board</a:t>
            </a:r>
          </a:p>
          <a:p>
            <a:endParaRPr lang="en-GB" dirty="0" smtClean="0"/>
          </a:p>
          <a:p>
            <a:endParaRPr lang="en-GB" dirty="0" smtClean="0"/>
          </a:p>
          <a:p>
            <a:endParaRPr lang="en-GB" dirty="0"/>
          </a:p>
        </p:txBody>
      </p:sp>
    </p:spTree>
    <p:extLst>
      <p:ext uri="{BB962C8B-B14F-4D97-AF65-F5344CB8AC3E}">
        <p14:creationId xmlns:p14="http://schemas.microsoft.com/office/powerpoint/2010/main" val="31095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Future of HWBs</a:t>
            </a:r>
            <a:br>
              <a:rPr lang="en-GB" dirty="0" smtClean="0"/>
            </a:br>
            <a:endParaRPr lang="en-GB" dirty="0"/>
          </a:p>
        </p:txBody>
      </p:sp>
      <p:sp>
        <p:nvSpPr>
          <p:cNvPr id="3" name="Content Placeholder 2"/>
          <p:cNvSpPr>
            <a:spLocks noGrp="1"/>
          </p:cNvSpPr>
          <p:nvPr>
            <p:ph idx="1"/>
          </p:nvPr>
        </p:nvSpPr>
        <p:spPr>
          <a:xfrm>
            <a:off x="976064" y="1340768"/>
            <a:ext cx="7772400" cy="4464720"/>
          </a:xfrm>
        </p:spPr>
        <p:txBody>
          <a:bodyPr/>
          <a:lstStyle/>
          <a:p>
            <a:endParaRPr lang="en-GB" dirty="0" smtClean="0"/>
          </a:p>
          <a:p>
            <a:endParaRPr lang="en-GB" dirty="0" smtClean="0"/>
          </a:p>
          <a:p>
            <a:endParaRPr lang="en-GB" dirty="0"/>
          </a:p>
        </p:txBody>
      </p:sp>
      <p:sp>
        <p:nvSpPr>
          <p:cNvPr id="4" name="Oval Callout 3"/>
          <p:cNvSpPr/>
          <p:nvPr/>
        </p:nvSpPr>
        <p:spPr bwMode="auto">
          <a:xfrm>
            <a:off x="1763688" y="3501008"/>
            <a:ext cx="6120680" cy="2448272"/>
          </a:xfrm>
          <a:prstGeom prst="wedgeEllipseCallout">
            <a:avLst>
              <a:gd name="adj1" fmla="val -54746"/>
              <a:gd name="adj2" fmla="val 876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noAutofit/>
          </a:bodyPr>
          <a:lstStyle/>
          <a:p>
            <a:pPr algn="ctr" eaLnBrk="0" hangingPunct="0"/>
            <a:r>
              <a:rPr lang="en-GB" sz="1400" b="1" dirty="0" smtClean="0">
                <a:solidFill>
                  <a:schemeClr val="tx1"/>
                </a:solidFill>
                <a:latin typeface="Calibri" panose="020F0502020204030204" pitchFamily="34" charset="0"/>
              </a:rPr>
              <a:t>HWBs and holding partners to account</a:t>
            </a:r>
          </a:p>
          <a:p>
            <a:pPr algn="ctr" eaLnBrk="0" hangingPunct="0"/>
            <a:r>
              <a:rPr lang="en-GB" sz="1200" i="1" dirty="0" smtClean="0">
                <a:solidFill>
                  <a:schemeClr val="tx1"/>
                </a:solidFill>
              </a:rPr>
              <a:t>‘</a:t>
            </a:r>
            <a:r>
              <a:rPr lang="en-GB" sz="1400" i="1" dirty="0" smtClean="0">
                <a:solidFill>
                  <a:schemeClr val="tx1"/>
                </a:solidFill>
              </a:rPr>
              <a:t>The problem…is </a:t>
            </a:r>
            <a:r>
              <a:rPr lang="en-GB" sz="1400" dirty="0" smtClean="0">
                <a:solidFill>
                  <a:schemeClr val="tx1"/>
                </a:solidFill>
              </a:rPr>
              <a:t>[HWBs] </a:t>
            </a:r>
            <a:r>
              <a:rPr lang="en-GB" sz="1400" i="1" dirty="0" smtClean="0">
                <a:solidFill>
                  <a:schemeClr val="tx1"/>
                </a:solidFill>
              </a:rPr>
              <a:t>they’re not accountable. And if you’ve got no kind of controls, and you can’t hold people to account, apart from through having a good relationship and a conversation, actually it means they’re not terribly effective. So if I was health minister…would I want them to continue? I think I’d want to give them more powers…’</a:t>
            </a:r>
            <a:r>
              <a:rPr lang="en-GB" sz="1400" dirty="0" smtClean="0">
                <a:solidFill>
                  <a:schemeClr val="tx1"/>
                </a:solidFill>
              </a:rPr>
              <a:t>.</a:t>
            </a:r>
            <a:endParaRPr lang="en-GB" sz="1400" b="1" dirty="0" smtClean="0">
              <a:solidFill>
                <a:schemeClr val="tx1"/>
              </a:solidFill>
              <a:latin typeface="Calibri" panose="020F0502020204030204" pitchFamily="34" charset="0"/>
            </a:endParaRPr>
          </a:p>
        </p:txBody>
      </p:sp>
      <p:sp>
        <p:nvSpPr>
          <p:cNvPr id="5" name="Rectangular Callout 4"/>
          <p:cNvSpPr/>
          <p:nvPr/>
        </p:nvSpPr>
        <p:spPr bwMode="auto">
          <a:xfrm>
            <a:off x="2267744" y="1628800"/>
            <a:ext cx="5328592" cy="1728192"/>
          </a:xfrm>
          <a:prstGeom prst="wedgeRectCallout">
            <a:avLst>
              <a:gd name="adj1" fmla="val -61382"/>
              <a:gd name="adj2" fmla="val -6094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en-GB" sz="1500" b="1" dirty="0" smtClean="0">
                <a:solidFill>
                  <a:schemeClr val="tx1"/>
                </a:solidFill>
                <a:latin typeface="Calibri" panose="020F0502020204030204" pitchFamily="34" charset="0"/>
              </a:rPr>
              <a:t>HWBs and a defined role</a:t>
            </a:r>
          </a:p>
          <a:p>
            <a:pPr algn="ctr" eaLnBrk="0" hangingPunct="0"/>
            <a:r>
              <a:rPr lang="en-GB" sz="1500" i="1" dirty="0" smtClean="0">
                <a:solidFill>
                  <a:schemeClr val="tx1"/>
                </a:solidFill>
              </a:rPr>
              <a:t>‘I think as long as within the next six months we are absolutely clear that we are in that prevention space and we can develop things in that area, I think it will help us going forward. The problem has been we’ve been far too scattergun, so people don’t know whether we stand for something or fall for anything’.</a:t>
            </a:r>
          </a:p>
        </p:txBody>
      </p:sp>
    </p:spTree>
    <p:extLst>
      <p:ext uri="{BB962C8B-B14F-4D97-AF65-F5344CB8AC3E}">
        <p14:creationId xmlns:p14="http://schemas.microsoft.com/office/powerpoint/2010/main" val="31095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Future of HWBs</a:t>
            </a:r>
            <a:br>
              <a:rPr lang="en-GB" dirty="0" smtClean="0"/>
            </a:br>
            <a:endParaRPr lang="en-GB" dirty="0"/>
          </a:p>
        </p:txBody>
      </p:sp>
      <p:sp>
        <p:nvSpPr>
          <p:cNvPr id="3" name="Content Placeholder 2"/>
          <p:cNvSpPr>
            <a:spLocks noGrp="1"/>
          </p:cNvSpPr>
          <p:nvPr>
            <p:ph idx="1"/>
          </p:nvPr>
        </p:nvSpPr>
        <p:spPr>
          <a:xfrm>
            <a:off x="976064" y="1340768"/>
            <a:ext cx="7772400" cy="4464720"/>
          </a:xfrm>
        </p:spPr>
        <p:txBody>
          <a:bodyPr/>
          <a:lstStyle/>
          <a:p>
            <a:endParaRPr lang="en-GB" dirty="0" smtClean="0"/>
          </a:p>
          <a:p>
            <a:endParaRPr lang="en-GB" dirty="0" smtClean="0"/>
          </a:p>
          <a:p>
            <a:endParaRPr lang="en-GB" dirty="0"/>
          </a:p>
        </p:txBody>
      </p:sp>
      <p:sp>
        <p:nvSpPr>
          <p:cNvPr id="4" name="Oval Callout 3"/>
          <p:cNvSpPr/>
          <p:nvPr/>
        </p:nvSpPr>
        <p:spPr bwMode="auto">
          <a:xfrm>
            <a:off x="1691680" y="1196752"/>
            <a:ext cx="6120680" cy="2088232"/>
          </a:xfrm>
          <a:prstGeom prst="wedgeEllipseCallout">
            <a:avLst>
              <a:gd name="adj1" fmla="val -54746"/>
              <a:gd name="adj2" fmla="val 876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noAutofit/>
          </a:bodyPr>
          <a:lstStyle/>
          <a:p>
            <a:pPr algn="ctr" eaLnBrk="0" hangingPunct="0"/>
            <a:r>
              <a:rPr lang="en-GB" sz="1500" b="1" dirty="0" smtClean="0">
                <a:solidFill>
                  <a:schemeClr val="tx1"/>
                </a:solidFill>
                <a:latin typeface="Calibri" panose="020F0502020204030204" pitchFamily="34" charset="0"/>
              </a:rPr>
              <a:t>HWBs and commissioning</a:t>
            </a:r>
          </a:p>
          <a:p>
            <a:pPr algn="ctr" eaLnBrk="0" hangingPunct="0"/>
            <a:r>
              <a:rPr lang="en-GB" sz="1600" i="1" dirty="0" smtClean="0">
                <a:solidFill>
                  <a:schemeClr val="tx1"/>
                </a:solidFill>
              </a:rPr>
              <a:t>‘I suppose the powerful is the money. So you’d have to say they are the commissioners. You will commission your activities at the health and wellbeing board, they will be buying the services…It’ll all go through them’. </a:t>
            </a:r>
            <a:endParaRPr lang="en-GB" sz="1600" i="1" dirty="0">
              <a:latin typeface="Calibri" panose="020F0502020204030204" pitchFamily="34" charset="0"/>
            </a:endParaRPr>
          </a:p>
        </p:txBody>
      </p:sp>
      <p:sp>
        <p:nvSpPr>
          <p:cNvPr id="5" name="Rectangular Callout 4"/>
          <p:cNvSpPr/>
          <p:nvPr/>
        </p:nvSpPr>
        <p:spPr bwMode="auto">
          <a:xfrm>
            <a:off x="2123728" y="3645024"/>
            <a:ext cx="5328592" cy="1872208"/>
          </a:xfrm>
          <a:prstGeom prst="wedgeRectCallout">
            <a:avLst>
              <a:gd name="adj1" fmla="val -61382"/>
              <a:gd name="adj2" fmla="val -6094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GB" sz="1500" b="1" dirty="0" smtClean="0">
                <a:solidFill>
                  <a:schemeClr val="tx1"/>
                </a:solidFill>
                <a:latin typeface="Calibri" pitchFamily="34" charset="0"/>
                <a:cs typeface="Calibri" pitchFamily="34" charset="0"/>
              </a:rPr>
              <a:t>A view that HWBs need more power</a:t>
            </a:r>
            <a:endParaRPr lang="en-GB" sz="1500" dirty="0" smtClean="0">
              <a:solidFill>
                <a:schemeClr val="tx1"/>
              </a:solidFill>
              <a:latin typeface="Calibri" pitchFamily="34" charset="0"/>
              <a:cs typeface="Calibri" pitchFamily="34" charset="0"/>
            </a:endParaRPr>
          </a:p>
          <a:p>
            <a:r>
              <a:rPr lang="en-GB" sz="1600" i="1" dirty="0" smtClean="0">
                <a:solidFill>
                  <a:schemeClr val="tx1"/>
                </a:solidFill>
              </a:rPr>
              <a:t>‘I think it’s the power to follow through really. I think if you basically say, this is our joint health and wellbeing strategy and in this we’ve got to do such and such, and the CCG isn’t doing it, the health and wellbeing board should be able to go to the CCG and say look this needs to happen’. </a:t>
            </a:r>
            <a:endParaRPr lang="en-GB" sz="1600" dirty="0">
              <a:solidFill>
                <a:schemeClr val="tx1"/>
              </a:solidFill>
            </a:endParaRPr>
          </a:p>
        </p:txBody>
      </p:sp>
    </p:spTree>
    <p:extLst>
      <p:ext uri="{BB962C8B-B14F-4D97-AF65-F5344CB8AC3E}">
        <p14:creationId xmlns:p14="http://schemas.microsoft.com/office/powerpoint/2010/main" val="310954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7772400" cy="1143000"/>
          </a:xfrm>
        </p:spPr>
        <p:txBody>
          <a:bodyPr/>
          <a:lstStyle/>
          <a:p>
            <a:pPr algn="ctr"/>
            <a:r>
              <a:rPr lang="en-GB" dirty="0"/>
              <a:t>For further </a:t>
            </a:r>
            <a:r>
              <a:rPr lang="en-GB" dirty="0" smtClean="0"/>
              <a:t>information go to</a:t>
            </a:r>
            <a:r>
              <a:rPr lang="en-GB" dirty="0"/>
              <a:t/>
            </a:r>
            <a:br>
              <a:rPr lang="en-GB" dirty="0"/>
            </a:br>
            <a:endParaRPr lang="en-GB" dirty="0"/>
          </a:p>
        </p:txBody>
      </p:sp>
      <p:sp>
        <p:nvSpPr>
          <p:cNvPr id="3" name="Content Placeholder 2"/>
          <p:cNvSpPr>
            <a:spLocks noGrp="1"/>
          </p:cNvSpPr>
          <p:nvPr>
            <p:ph idx="1"/>
          </p:nvPr>
        </p:nvSpPr>
        <p:spPr>
          <a:xfrm>
            <a:off x="684212" y="1484784"/>
            <a:ext cx="8136260" cy="4320704"/>
          </a:xfrm>
        </p:spPr>
        <p:txBody>
          <a:bodyPr/>
          <a:lstStyle/>
          <a:p>
            <a:pPr algn="ctr"/>
            <a:endParaRPr lang="en-GB" sz="2500" dirty="0">
              <a:solidFill>
                <a:srgbClr val="0000FF"/>
              </a:solidFill>
              <a:hlinkClick r:id="rId2"/>
            </a:endParaRPr>
          </a:p>
          <a:p>
            <a:pPr algn="ctr"/>
            <a:r>
              <a:rPr lang="en-GB" sz="2800" dirty="0" smtClean="0">
                <a:solidFill>
                  <a:srgbClr val="0000FF"/>
                </a:solidFill>
                <a:hlinkClick r:id="rId2"/>
              </a:rPr>
              <a:t>https</a:t>
            </a:r>
            <a:r>
              <a:rPr lang="en-GB" sz="2800" dirty="0">
                <a:solidFill>
                  <a:srgbClr val="0000FF"/>
                </a:solidFill>
                <a:hlinkClick r:id="rId2"/>
              </a:rPr>
              <a:t>://www.dur.ac.uk/public.health/projects/current/prphwbs</a:t>
            </a:r>
            <a:r>
              <a:rPr lang="en-GB" sz="2800" dirty="0" smtClean="0">
                <a:solidFill>
                  <a:srgbClr val="0000FF"/>
                </a:solidFill>
                <a:hlinkClick r:id="rId2"/>
              </a:rPr>
              <a:t>/</a:t>
            </a:r>
            <a:r>
              <a:rPr lang="en-GB" sz="2800" dirty="0" smtClean="0">
                <a:solidFill>
                  <a:srgbClr val="0000FF"/>
                </a:solidFill>
              </a:rPr>
              <a:t> </a:t>
            </a:r>
          </a:p>
          <a:p>
            <a:pPr algn="ctr"/>
            <a:endParaRPr lang="en-GB" sz="2500" dirty="0" smtClean="0">
              <a:solidFill>
                <a:srgbClr val="0000FF"/>
              </a:solidFill>
            </a:endParaRPr>
          </a:p>
          <a:p>
            <a:endParaRPr lang="en-GB" dirty="0"/>
          </a:p>
          <a:p>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315" y="3246539"/>
            <a:ext cx="4462128" cy="2486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43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640960" cy="1143000"/>
          </a:xfrm>
        </p:spPr>
        <p:txBody>
          <a:bodyPr/>
          <a:lstStyle/>
          <a:p>
            <a:pPr algn="ctr"/>
            <a:r>
              <a:rPr lang="en-GB" sz="2000" b="1" dirty="0" smtClean="0"/>
              <a:t> </a:t>
            </a:r>
            <a:r>
              <a:rPr lang="en-GB" dirty="0" smtClean="0"/>
              <a:t>Roundtable discussions</a:t>
            </a:r>
            <a:endParaRPr lang="en-GB" dirty="0"/>
          </a:p>
        </p:txBody>
      </p:sp>
      <p:sp>
        <p:nvSpPr>
          <p:cNvPr id="3" name="Content Placeholder 2"/>
          <p:cNvSpPr>
            <a:spLocks noGrp="1"/>
          </p:cNvSpPr>
          <p:nvPr>
            <p:ph idx="1"/>
          </p:nvPr>
        </p:nvSpPr>
        <p:spPr>
          <a:xfrm>
            <a:off x="755576" y="1772816"/>
            <a:ext cx="7772400" cy="3816350"/>
          </a:xfrm>
        </p:spPr>
        <p:txBody>
          <a:bodyPr/>
          <a:lstStyle/>
          <a:p>
            <a:r>
              <a:rPr lang="en-GB" sz="2000" dirty="0" smtClean="0"/>
              <a:t>There will be two breakout sessions: 12:05-12:30 and 12:35-13:00</a:t>
            </a:r>
          </a:p>
          <a:p>
            <a:endParaRPr lang="en-GB" sz="2000" dirty="0" smtClean="0"/>
          </a:p>
          <a:p>
            <a:endParaRPr lang="en-GB" sz="200" dirty="0" smtClean="0"/>
          </a:p>
          <a:p>
            <a:r>
              <a:rPr lang="en-GB" sz="2000" dirty="0" smtClean="0"/>
              <a:t>Delegates have a choice between three topics:</a:t>
            </a:r>
          </a:p>
          <a:p>
            <a:pPr marL="514350" indent="-514350">
              <a:buFont typeface="+mj-lt"/>
              <a:buAutoNum type="arabicPeriod"/>
            </a:pPr>
            <a:r>
              <a:rPr lang="en-GB" sz="2000" b="1" dirty="0" smtClean="0"/>
              <a:t>Public engagement and involvement (PCL058)</a:t>
            </a:r>
          </a:p>
          <a:p>
            <a:pPr marL="514350" indent="-514350">
              <a:buFont typeface="+mj-lt"/>
              <a:buAutoNum type="arabicPeriod"/>
            </a:pPr>
            <a:r>
              <a:rPr lang="en-GB" sz="2000" b="1" dirty="0" smtClean="0"/>
              <a:t>Integration of health and social care (PCL053)</a:t>
            </a:r>
          </a:p>
          <a:p>
            <a:pPr marL="514350" indent="-514350">
              <a:buFont typeface="+mj-lt"/>
              <a:buAutoNum type="arabicPeriod"/>
            </a:pPr>
            <a:r>
              <a:rPr lang="en-GB" sz="2000" b="1" dirty="0" smtClean="0"/>
              <a:t>Wider determinants of health, wellbeing and inequalities (PCL057)</a:t>
            </a:r>
          </a:p>
          <a:p>
            <a:pPr marL="0" indent="0">
              <a:buNone/>
            </a:pPr>
            <a:endParaRPr lang="en-GB" sz="200" b="1" dirty="0" smtClean="0"/>
          </a:p>
          <a:p>
            <a:r>
              <a:rPr lang="en-GB" sz="2000" dirty="0" smtClean="0"/>
              <a:t>Each group will have a facilitator and a note-taker</a:t>
            </a:r>
          </a:p>
          <a:p>
            <a:pPr marL="0" indent="0">
              <a:buNone/>
            </a:pPr>
            <a:endParaRPr lang="en-GB" sz="200" dirty="0" smtClean="0"/>
          </a:p>
          <a:p>
            <a:r>
              <a:rPr lang="en-GB" sz="2000" dirty="0" smtClean="0"/>
              <a:t>By the end of the second session, groups are expected to come up with </a:t>
            </a:r>
            <a:r>
              <a:rPr lang="en-GB" sz="2000" b="1" dirty="0" smtClean="0"/>
              <a:t>two questions</a:t>
            </a:r>
            <a:r>
              <a:rPr lang="en-GB" sz="2000" dirty="0" smtClean="0"/>
              <a:t> </a:t>
            </a:r>
            <a:r>
              <a:rPr lang="en-GB" sz="2000" b="1" dirty="0" smtClean="0"/>
              <a:t>per topic </a:t>
            </a:r>
            <a:r>
              <a:rPr lang="en-GB" sz="2000" dirty="0" smtClean="0"/>
              <a:t>for the panel discussion taking place after lunch</a:t>
            </a:r>
          </a:p>
          <a:p>
            <a:pPr lvl="0"/>
            <a:endParaRPr lang="en-GB" sz="2000" dirty="0" smtClean="0"/>
          </a:p>
          <a:p>
            <a:pPr lvl="0"/>
            <a:endParaRPr lang="en-GB" sz="2000" dirty="0"/>
          </a:p>
          <a:p>
            <a:endParaRPr lang="en-GB" dirty="0"/>
          </a:p>
        </p:txBody>
      </p:sp>
    </p:spTree>
    <p:extLst>
      <p:ext uri="{BB962C8B-B14F-4D97-AF65-F5344CB8AC3E}">
        <p14:creationId xmlns:p14="http://schemas.microsoft.com/office/powerpoint/2010/main" val="152023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1961"/>
            <a:ext cx="8229600" cy="868807"/>
          </a:xfrm>
        </p:spPr>
        <p:txBody>
          <a:bodyPr/>
          <a:lstStyle/>
          <a:p>
            <a:pPr algn="ctr">
              <a:defRPr/>
            </a:pPr>
            <a:r>
              <a:rPr lang="en-GB" dirty="0"/>
              <a:t>Drivers of and Barriers to </a:t>
            </a:r>
            <a:r>
              <a:rPr lang="en-GB" dirty="0" smtClean="0"/>
              <a:t>  Effective </a:t>
            </a:r>
            <a:r>
              <a:rPr lang="en-GB" dirty="0"/>
              <a:t>HWBs</a:t>
            </a:r>
          </a:p>
        </p:txBody>
      </p:sp>
      <p:sp>
        <p:nvSpPr>
          <p:cNvPr id="3" name="Content Placeholder 2"/>
          <p:cNvSpPr>
            <a:spLocks noGrp="1"/>
          </p:cNvSpPr>
          <p:nvPr>
            <p:ph idx="1"/>
          </p:nvPr>
        </p:nvSpPr>
        <p:spPr>
          <a:xfrm>
            <a:off x="755576" y="1916832"/>
            <a:ext cx="8064896" cy="4176464"/>
          </a:xfrm>
        </p:spPr>
        <p:txBody>
          <a:bodyPr/>
          <a:lstStyle/>
          <a:p>
            <a:pPr lvl="0">
              <a:buFont typeface="Wingdings" panose="05000000000000000000" pitchFamily="2" charset="2"/>
              <a:buChar char="§"/>
            </a:pPr>
            <a:r>
              <a:rPr lang="en-GB" sz="1900" dirty="0"/>
              <a:t>Committed leaders – </a:t>
            </a:r>
            <a:r>
              <a:rPr lang="en-GB" sz="1900" i="1" dirty="0"/>
              <a:t>political and </a:t>
            </a:r>
            <a:r>
              <a:rPr lang="en-GB" sz="1900" i="1" dirty="0" smtClean="0"/>
              <a:t>managerial</a:t>
            </a:r>
            <a:endParaRPr lang="en-GB" sz="1900" dirty="0"/>
          </a:p>
          <a:p>
            <a:pPr lvl="0">
              <a:buFont typeface="Wingdings" panose="05000000000000000000" pitchFamily="2" charset="2"/>
              <a:buChar char="§"/>
            </a:pPr>
            <a:r>
              <a:rPr lang="en-GB" sz="1900" dirty="0"/>
              <a:t>Collaborative plumbing – </a:t>
            </a:r>
            <a:r>
              <a:rPr lang="en-GB" sz="1900" i="1" dirty="0"/>
              <a:t>legacy of strong partnership </a:t>
            </a:r>
            <a:r>
              <a:rPr lang="en-GB" sz="1900" i="1" dirty="0" smtClean="0"/>
              <a:t>working</a:t>
            </a:r>
            <a:endParaRPr lang="en-GB" sz="1900" dirty="0"/>
          </a:p>
          <a:p>
            <a:pPr lvl="0">
              <a:buFont typeface="Wingdings" panose="05000000000000000000" pitchFamily="2" charset="2"/>
              <a:buChar char="§"/>
            </a:pPr>
            <a:r>
              <a:rPr lang="en-GB" sz="1900" dirty="0"/>
              <a:t>A geography that works – </a:t>
            </a:r>
            <a:r>
              <a:rPr lang="en-GB" sz="1900" i="1" dirty="0" err="1"/>
              <a:t>coterminosity</a:t>
            </a:r>
            <a:r>
              <a:rPr lang="en-GB" sz="1900" i="1" dirty="0"/>
              <a:t> can be an asset or </a:t>
            </a:r>
            <a:r>
              <a:rPr lang="en-GB" sz="1900" i="1" dirty="0" smtClean="0"/>
              <a:t>barrier</a:t>
            </a:r>
            <a:endParaRPr lang="en-GB" sz="1900" dirty="0"/>
          </a:p>
          <a:p>
            <a:pPr lvl="0">
              <a:buFont typeface="Wingdings" panose="05000000000000000000" pitchFamily="2" charset="2"/>
              <a:buChar char="§"/>
            </a:pPr>
            <a:r>
              <a:rPr lang="en-GB" sz="1900" dirty="0"/>
              <a:t>Response to austerity – </a:t>
            </a:r>
            <a:r>
              <a:rPr lang="en-GB" sz="1900" i="1" dirty="0"/>
              <a:t>driver for collaboration or a retreat to </a:t>
            </a:r>
            <a:r>
              <a:rPr lang="en-GB" sz="1900" i="1" dirty="0" smtClean="0"/>
              <a:t>silos</a:t>
            </a:r>
            <a:endParaRPr lang="en-GB" sz="1900" dirty="0"/>
          </a:p>
          <a:p>
            <a:pPr>
              <a:buFont typeface="Wingdings" panose="05000000000000000000" pitchFamily="2" charset="2"/>
              <a:buChar char="§"/>
            </a:pPr>
            <a:r>
              <a:rPr lang="en-GB" sz="1900" dirty="0"/>
              <a:t>Focus on place – </a:t>
            </a:r>
            <a:r>
              <a:rPr lang="en-GB" sz="1900" i="1" dirty="0"/>
              <a:t>local priorities that drive </a:t>
            </a:r>
            <a:r>
              <a:rPr lang="en-GB" sz="1900" i="1" dirty="0" smtClean="0"/>
              <a:t>collaboration</a:t>
            </a:r>
            <a:endParaRPr lang="en-GB" sz="1900" dirty="0"/>
          </a:p>
          <a:p>
            <a:pPr lvl="0">
              <a:buFont typeface="Wingdings" panose="05000000000000000000" pitchFamily="2" charset="2"/>
              <a:buChar char="§"/>
            </a:pPr>
            <a:r>
              <a:rPr lang="en-GB" sz="1900" dirty="0" smtClean="0"/>
              <a:t>Churn </a:t>
            </a:r>
            <a:r>
              <a:rPr lang="en-GB" sz="1900" dirty="0"/>
              <a:t>in the system – </a:t>
            </a:r>
            <a:r>
              <a:rPr lang="en-GB" sz="1900" i="1" dirty="0"/>
              <a:t>local government and </a:t>
            </a:r>
            <a:r>
              <a:rPr lang="en-GB" sz="1900" i="1" dirty="0" smtClean="0"/>
              <a:t>NHS</a:t>
            </a:r>
          </a:p>
          <a:p>
            <a:pPr lvl="0">
              <a:buFont typeface="Wingdings" panose="05000000000000000000" pitchFamily="2" charset="2"/>
              <a:buChar char="§"/>
            </a:pPr>
            <a:r>
              <a:rPr lang="en-GB" sz="1900" dirty="0" smtClean="0"/>
              <a:t>Mission </a:t>
            </a:r>
            <a:r>
              <a:rPr lang="en-GB" sz="1900" dirty="0"/>
              <a:t>creep of national expectations – </a:t>
            </a:r>
            <a:r>
              <a:rPr lang="en-GB" sz="1900" i="1" dirty="0"/>
              <a:t>Better Care Fund; devolution; 5YFV: Vanguards, Sustainability and Transformation </a:t>
            </a:r>
            <a:r>
              <a:rPr lang="en-GB" sz="1900" i="1" dirty="0" smtClean="0"/>
              <a:t>Plans</a:t>
            </a:r>
          </a:p>
          <a:p>
            <a:pPr>
              <a:buFont typeface="Wingdings" panose="05000000000000000000" pitchFamily="2" charset="2"/>
              <a:buChar char="§"/>
            </a:pPr>
            <a:r>
              <a:rPr lang="en-GB" sz="1900" dirty="0"/>
              <a:t>Getting the basics right – </a:t>
            </a:r>
            <a:r>
              <a:rPr lang="en-GB" sz="1900" i="1" dirty="0"/>
              <a:t>to enable effective systems </a:t>
            </a:r>
            <a:r>
              <a:rPr lang="en-GB" sz="1900" i="1" dirty="0" smtClean="0"/>
              <a:t>leadership</a:t>
            </a:r>
            <a:endParaRPr lang="en-GB" sz="1900" dirty="0"/>
          </a:p>
          <a:p>
            <a:pPr indent="0">
              <a:spcBef>
                <a:spcPts val="0"/>
              </a:spcBef>
            </a:pPr>
            <a:endParaRPr lang="en-GB" sz="1000" dirty="0" smtClean="0"/>
          </a:p>
          <a:p>
            <a:pPr indent="0">
              <a:spcBef>
                <a:spcPts val="0"/>
              </a:spcBef>
            </a:pPr>
            <a:r>
              <a:rPr lang="en-GB" sz="1000" dirty="0" smtClean="0"/>
              <a:t>                                  </a:t>
            </a:r>
          </a:p>
          <a:p>
            <a:pPr indent="0" algn="r">
              <a:spcBef>
                <a:spcPts val="0"/>
              </a:spcBef>
            </a:pPr>
            <a:r>
              <a:rPr lang="en-GB" sz="1900" dirty="0" smtClean="0"/>
              <a:t>Adapted </a:t>
            </a:r>
            <a:r>
              <a:rPr lang="en-GB" sz="1900" dirty="0"/>
              <a:t>from: </a:t>
            </a:r>
            <a:r>
              <a:rPr lang="en-GB" sz="1900" dirty="0" smtClean="0"/>
              <a:t>Shared Intelligence </a:t>
            </a:r>
            <a:r>
              <a:rPr lang="en-GB" sz="1900" dirty="0"/>
              <a:t>2015 and 2016</a:t>
            </a:r>
          </a:p>
          <a:p>
            <a:pPr marL="0" lvl="0" indent="0"/>
            <a:endParaRPr lang="en-GB" sz="2800" dirty="0"/>
          </a:p>
        </p:txBody>
      </p:sp>
    </p:spTree>
    <p:extLst>
      <p:ext uri="{BB962C8B-B14F-4D97-AF65-F5344CB8AC3E}">
        <p14:creationId xmlns:p14="http://schemas.microsoft.com/office/powerpoint/2010/main" val="4218696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down)">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smtClean="0"/>
              <a:t>Regional / Public Health England perspective on the future of Health &amp; Wellbeing Boards in the North East </a:t>
            </a:r>
            <a:endParaRPr lang="en-GB" sz="4000" dirty="0"/>
          </a:p>
        </p:txBody>
      </p:sp>
      <p:sp>
        <p:nvSpPr>
          <p:cNvPr id="3" name="Subtitle 2"/>
          <p:cNvSpPr>
            <a:spLocks noGrp="1"/>
          </p:cNvSpPr>
          <p:nvPr>
            <p:ph type="subTitle" idx="1"/>
          </p:nvPr>
        </p:nvSpPr>
        <p:spPr/>
        <p:txBody>
          <a:bodyPr>
            <a:normAutofit fontScale="77500" lnSpcReduction="20000"/>
          </a:bodyPr>
          <a:lstStyle/>
          <a:p>
            <a:r>
              <a:rPr lang="en-GB" dirty="0" smtClean="0"/>
              <a:t>Peter Kelly</a:t>
            </a:r>
          </a:p>
          <a:p>
            <a:r>
              <a:rPr lang="en-GB" dirty="0" smtClean="0"/>
              <a:t>Centre Director – PHE North East</a:t>
            </a:r>
            <a:endParaRPr lang="en-GB" dirty="0"/>
          </a:p>
        </p:txBody>
      </p:sp>
    </p:spTree>
    <p:extLst>
      <p:ext uri="{BB962C8B-B14F-4D97-AF65-F5344CB8AC3E}">
        <p14:creationId xmlns:p14="http://schemas.microsoft.com/office/powerpoint/2010/main" val="3495456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413197" y="571500"/>
            <a:ext cx="7903219" cy="769268"/>
          </a:xfrm>
        </p:spPr>
        <p:txBody>
          <a:bodyPr wrap="square" numCol="1" compatLnSpc="1">
            <a:prstTxWarp prst="textNoShape">
              <a:avLst/>
            </a:prstTxWarp>
            <a:noAutofit/>
          </a:bodyPr>
          <a:lstStyle/>
          <a:p>
            <a:pPr fontAlgn="auto">
              <a:spcAft>
                <a:spcPts val="0"/>
              </a:spcAft>
              <a:defRPr/>
            </a:pPr>
            <a:r>
              <a:rPr lang="en-GB" sz="3200" b="1" dirty="0" smtClean="0">
                <a:ea typeface="+mj-ea"/>
                <a:cs typeface="+mj-cs"/>
              </a:rPr>
              <a:t>A reminder of the role of PHE</a:t>
            </a:r>
            <a:br>
              <a:rPr lang="en-GB" sz="3200" b="1" dirty="0" smtClean="0">
                <a:ea typeface="+mj-ea"/>
                <a:cs typeface="+mj-cs"/>
              </a:rPr>
            </a:br>
            <a:r>
              <a:rPr lang="en-GB" sz="3200" b="1" dirty="0" smtClean="0">
                <a:ea typeface="+mj-ea"/>
                <a:cs typeface="+mj-cs"/>
              </a:rPr>
              <a:t>(and local government and the NHS)</a:t>
            </a:r>
            <a:endParaRPr lang="en-US" sz="3200" b="1" dirty="0">
              <a:ea typeface="+mj-ea"/>
              <a:cs typeface="+mj-cs"/>
            </a:endParaRPr>
          </a:p>
        </p:txBody>
      </p:sp>
      <p:sp>
        <p:nvSpPr>
          <p:cNvPr id="6" name="Content Placeholder 18"/>
          <p:cNvSpPr>
            <a:spLocks noGrp="1"/>
          </p:cNvSpPr>
          <p:nvPr>
            <p:ph idx="1"/>
          </p:nvPr>
        </p:nvSpPr>
        <p:spPr>
          <a:xfrm>
            <a:off x="467544" y="1844824"/>
            <a:ext cx="8029575" cy="3948286"/>
          </a:xfrm>
        </p:spPr>
        <p:txBody>
          <a:bodyPr/>
          <a:lstStyle/>
          <a:p>
            <a:pPr marL="457200" lvl="1" indent="-457200">
              <a:lnSpc>
                <a:spcPct val="200000"/>
              </a:lnSpc>
              <a:spcAft>
                <a:spcPts val="600"/>
              </a:spcAft>
              <a:buFont typeface="Arial" panose="020B0604020202020204" pitchFamily="34" charset="0"/>
              <a:buChar char="•"/>
            </a:pPr>
            <a:r>
              <a:rPr lang="en-GB" sz="2000" dirty="0" smtClean="0"/>
              <a:t>To protect the health of the public</a:t>
            </a:r>
          </a:p>
          <a:p>
            <a:pPr marL="457200" lvl="1" indent="-457200">
              <a:lnSpc>
                <a:spcPct val="200000"/>
              </a:lnSpc>
              <a:spcAft>
                <a:spcPts val="600"/>
              </a:spcAft>
              <a:buFont typeface="Arial" panose="020B0604020202020204" pitchFamily="34" charset="0"/>
              <a:buChar char="•"/>
            </a:pPr>
            <a:r>
              <a:rPr lang="en-GB" sz="2000" dirty="0" smtClean="0">
                <a:latin typeface="Arial" pitchFamily="84" charset="0"/>
              </a:rPr>
              <a:t>To improve the health and wellbeing of the public</a:t>
            </a:r>
          </a:p>
          <a:p>
            <a:pPr marL="457200" lvl="1" indent="-457200">
              <a:lnSpc>
                <a:spcPct val="200000"/>
              </a:lnSpc>
              <a:spcAft>
                <a:spcPts val="600"/>
              </a:spcAft>
              <a:buFont typeface="Arial" panose="020B0604020202020204" pitchFamily="34" charset="0"/>
              <a:buChar char="•"/>
            </a:pPr>
            <a:r>
              <a:rPr lang="en-GB" sz="2000" dirty="0" smtClean="0">
                <a:latin typeface="Arial" pitchFamily="84" charset="0"/>
              </a:rPr>
              <a:t>To reduce inequalities in health and wellbeing</a:t>
            </a:r>
          </a:p>
          <a:p>
            <a:pPr lvl="1">
              <a:lnSpc>
                <a:spcPct val="200000"/>
              </a:lnSpc>
              <a:spcAft>
                <a:spcPts val="600"/>
              </a:spcAft>
            </a:pPr>
            <a:endParaRPr lang="en-US" sz="1400" dirty="0">
              <a:latin typeface="Arial" pitchFamily="84" charset="0"/>
            </a:endParaRPr>
          </a:p>
        </p:txBody>
      </p:sp>
    </p:spTree>
    <p:extLst>
      <p:ext uri="{BB962C8B-B14F-4D97-AF65-F5344CB8AC3E}">
        <p14:creationId xmlns:p14="http://schemas.microsoft.com/office/powerpoint/2010/main" val="349294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413197" y="571500"/>
            <a:ext cx="7903219" cy="769268"/>
          </a:xfrm>
        </p:spPr>
        <p:txBody>
          <a:bodyPr wrap="square" numCol="1" compatLnSpc="1">
            <a:prstTxWarp prst="textNoShape">
              <a:avLst/>
            </a:prstTxWarp>
            <a:normAutofit/>
          </a:bodyPr>
          <a:lstStyle/>
          <a:p>
            <a:pPr fontAlgn="auto">
              <a:spcAft>
                <a:spcPts val="0"/>
              </a:spcAft>
              <a:defRPr/>
            </a:pPr>
            <a:r>
              <a:rPr lang="en-GB" sz="3200" b="1" dirty="0" smtClean="0">
                <a:ea typeface="+mj-ea"/>
                <a:cs typeface="+mj-cs"/>
              </a:rPr>
              <a:t>Reminder of the role of the HWB Board</a:t>
            </a:r>
            <a:endParaRPr lang="en-US" sz="3200" b="1" dirty="0">
              <a:ea typeface="+mj-ea"/>
              <a:cs typeface="+mj-cs"/>
            </a:endParaRPr>
          </a:p>
        </p:txBody>
      </p:sp>
      <p:sp>
        <p:nvSpPr>
          <p:cNvPr id="6" name="Content Placeholder 18"/>
          <p:cNvSpPr>
            <a:spLocks noGrp="1"/>
          </p:cNvSpPr>
          <p:nvPr>
            <p:ph idx="1"/>
          </p:nvPr>
        </p:nvSpPr>
        <p:spPr>
          <a:xfrm>
            <a:off x="467544" y="1628800"/>
            <a:ext cx="8029575" cy="4392488"/>
          </a:xfrm>
        </p:spPr>
        <p:txBody>
          <a:bodyPr/>
          <a:lstStyle/>
          <a:p>
            <a:pPr marL="285750" indent="-285750">
              <a:buFont typeface="Arial" panose="020B0604020202020204" pitchFamily="34" charset="0"/>
              <a:buChar char="•"/>
            </a:pPr>
            <a:r>
              <a:rPr lang="en-GB" sz="2000" dirty="0"/>
              <a:t>Health and </a:t>
            </a:r>
            <a:r>
              <a:rPr lang="en-GB" sz="2000" dirty="0" smtClean="0"/>
              <a:t>Wellbeing Boards </a:t>
            </a:r>
            <a:r>
              <a:rPr lang="en-GB" sz="2000" dirty="0"/>
              <a:t>are a formal committee of the local authority charged with promoting greater integration and partnership between bodies from the NHS, public health and local government. </a:t>
            </a:r>
            <a:endParaRPr lang="en-GB" sz="2000" dirty="0" smtClean="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They </a:t>
            </a:r>
            <a:r>
              <a:rPr lang="en-GB" sz="2000" dirty="0"/>
              <a:t>have a statutory duty, with </a:t>
            </a:r>
            <a:r>
              <a:rPr lang="en-GB" sz="2000" dirty="0" smtClean="0"/>
              <a:t>Clinical Commissioning Groups </a:t>
            </a:r>
            <a:r>
              <a:rPr lang="en-GB" sz="2000" dirty="0"/>
              <a:t>(CCGs), to produce a joint strategic needs assessment and a joint health and wellbeing strategy for their local population</a:t>
            </a:r>
            <a:r>
              <a:rPr lang="en-GB" sz="2000" dirty="0" smtClean="0"/>
              <a: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Above all, the HWB Board is concerned about the population it serves……PLACE</a:t>
            </a:r>
          </a:p>
          <a:p>
            <a:pPr marL="285750" indent="-285750">
              <a:buFont typeface="Arial" panose="020B0604020202020204" pitchFamily="34" charset="0"/>
              <a:buChar char="•"/>
            </a:pPr>
            <a:endParaRPr lang="en-GB" sz="2000" dirty="0"/>
          </a:p>
          <a:p>
            <a:pPr lvl="1">
              <a:lnSpc>
                <a:spcPct val="200000"/>
              </a:lnSpc>
              <a:spcAft>
                <a:spcPts val="600"/>
              </a:spcAft>
            </a:pPr>
            <a:endParaRPr lang="en-US" sz="2000" dirty="0">
              <a:latin typeface="Arial" pitchFamily="84" charset="0"/>
            </a:endParaRPr>
          </a:p>
        </p:txBody>
      </p:sp>
    </p:spTree>
    <p:extLst>
      <p:ext uri="{BB962C8B-B14F-4D97-AF65-F5344CB8AC3E}">
        <p14:creationId xmlns:p14="http://schemas.microsoft.com/office/powerpoint/2010/main" val="2146041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smtClean="0"/>
              <a:t>Give every child the best start in life </a:t>
            </a:r>
            <a:br>
              <a:rPr lang="en-GB" sz="3600" dirty="0" smtClean="0"/>
            </a:br>
            <a:r>
              <a:rPr lang="en-GB" sz="3600" dirty="0" smtClean="0"/>
              <a:t/>
            </a:r>
            <a:br>
              <a:rPr lang="en-GB" sz="3600" dirty="0" smtClean="0"/>
            </a:br>
            <a:r>
              <a:rPr lang="en-GB" sz="3600" i="1" dirty="0" smtClean="0"/>
              <a:t>Marmot – much quoted</a:t>
            </a:r>
            <a:endParaRPr lang="en-GB" sz="3600" i="1" dirty="0"/>
          </a:p>
        </p:txBody>
      </p:sp>
    </p:spTree>
    <p:extLst>
      <p:ext uri="{BB962C8B-B14F-4D97-AF65-F5344CB8AC3E}">
        <p14:creationId xmlns:p14="http://schemas.microsoft.com/office/powerpoint/2010/main" val="2996791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557213" y="548680"/>
            <a:ext cx="3654747" cy="1152128"/>
          </a:xfrm>
        </p:spPr>
        <p:txBody>
          <a:bodyPr wrap="square" numCol="1" compatLnSpc="1">
            <a:prstTxWarp prst="textNoShape">
              <a:avLst/>
            </a:prstTxWarp>
            <a:noAutofit/>
          </a:bodyPr>
          <a:lstStyle/>
          <a:p>
            <a:pPr fontAlgn="auto">
              <a:spcAft>
                <a:spcPts val="0"/>
              </a:spcAft>
              <a:defRPr/>
            </a:pPr>
            <a:r>
              <a:rPr lang="en-GB" sz="2800" b="1" dirty="0" smtClean="0">
                <a:ea typeface="+mj-ea"/>
                <a:cs typeface="+mj-cs"/>
              </a:rPr>
              <a:t>Population vaccination coverage - MMR for two doses (5 years olds)</a:t>
            </a:r>
            <a:endParaRPr lang="en-US" sz="2800" b="1" dirty="0">
              <a:ea typeface="+mj-ea"/>
              <a:cs typeface="+mj-cs"/>
            </a:endParaRPr>
          </a:p>
        </p:txBody>
      </p:sp>
      <p:sp>
        <p:nvSpPr>
          <p:cNvPr id="13316" name="Footer Placeholder 4"/>
          <p:cNvSpPr>
            <a:spLocks noGrp="1"/>
          </p:cNvSpPr>
          <p:nvPr>
            <p:ph type="ftr" sz="quarter" idx="11"/>
          </p:nvPr>
        </p:nvSpPr>
        <p:spPr bwMode="auto">
          <a:xfrm>
            <a:off x="827584" y="6320300"/>
            <a:ext cx="7704137" cy="54927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98002E"/>
                </a:solidFill>
                <a:latin typeface="Arial" pitchFamily="84" charset="0"/>
                <a:ea typeface="ヒラギノ角ゴ Pro W3" pitchFamily="84" charset="-128"/>
                <a:cs typeface="ヒラギノ角ゴ Pro W3" pitchFamily="84" charset="-128"/>
              </a:rPr>
              <a:t>Source: PHE Fingertips</a:t>
            </a:r>
          </a:p>
        </p:txBody>
      </p:sp>
      <p:pic>
        <p:nvPicPr>
          <p:cNvPr id="1026" name="Picture 2" descr="C:\Users\AMANDA~1.TAY\AppData\Local\Temp\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598658"/>
            <a:ext cx="44767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71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413197" y="571500"/>
            <a:ext cx="3726755" cy="1777380"/>
          </a:xfrm>
        </p:spPr>
        <p:txBody>
          <a:bodyPr wrap="square" numCol="1" compatLnSpc="1">
            <a:prstTxWarp prst="textNoShape">
              <a:avLst/>
            </a:prstTxWarp>
            <a:normAutofit/>
          </a:bodyPr>
          <a:lstStyle/>
          <a:p>
            <a:pPr fontAlgn="auto">
              <a:spcAft>
                <a:spcPts val="0"/>
              </a:spcAft>
              <a:defRPr/>
            </a:pPr>
            <a:r>
              <a:rPr lang="en-GB" sz="2800" b="1" dirty="0" smtClean="0">
                <a:ea typeface="+mj-ea"/>
                <a:cs typeface="+mj-cs"/>
              </a:rPr>
              <a:t>Children in low income families  (under 16s)</a:t>
            </a:r>
            <a:endParaRPr lang="en-US" sz="2800" b="1" dirty="0">
              <a:ea typeface="+mj-ea"/>
              <a:cs typeface="+mj-cs"/>
            </a:endParaRPr>
          </a:p>
        </p:txBody>
      </p:sp>
      <p:sp>
        <p:nvSpPr>
          <p:cNvPr id="13316" name="Footer Placeholder 4"/>
          <p:cNvSpPr>
            <a:spLocks noGrp="1"/>
          </p:cNvSpPr>
          <p:nvPr>
            <p:ph type="ftr" sz="quarter" idx="11"/>
          </p:nvPr>
        </p:nvSpPr>
        <p:spPr bwMode="auto">
          <a:xfrm>
            <a:off x="827584" y="6320300"/>
            <a:ext cx="7704137" cy="54927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98002E"/>
                </a:solidFill>
                <a:latin typeface="Arial" pitchFamily="84" charset="0"/>
                <a:ea typeface="ヒラギノ角ゴ Pro W3" pitchFamily="84" charset="-128"/>
                <a:cs typeface="ヒラギノ角ゴ Pro W3" pitchFamily="84" charset="-128"/>
              </a:rPr>
              <a:t>Source: PHE Fingertips</a:t>
            </a:r>
            <a:endParaRPr lang="en-US">
              <a:solidFill>
                <a:srgbClr val="98002E"/>
              </a:solidFill>
              <a:latin typeface="Arial" pitchFamily="84" charset="0"/>
              <a:ea typeface="ヒラギノ角ゴ Pro W3" pitchFamily="84" charset="-128"/>
              <a:cs typeface="ヒラギノ角ゴ Pro W3" pitchFamily="84" charset="-128"/>
            </a:endParaRPr>
          </a:p>
        </p:txBody>
      </p:sp>
      <p:pic>
        <p:nvPicPr>
          <p:cNvPr id="3074" name="Picture 2" descr="C:\Users\AMANDA~1.TAY\AppData\Local\Temp\Ma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692696"/>
            <a:ext cx="44767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007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413197" y="571500"/>
            <a:ext cx="7903219" cy="769268"/>
          </a:xfrm>
        </p:spPr>
        <p:txBody>
          <a:bodyPr wrap="square" numCol="1" compatLnSpc="1">
            <a:prstTxWarp prst="textNoShape">
              <a:avLst/>
            </a:prstTxWarp>
            <a:normAutofit/>
          </a:bodyPr>
          <a:lstStyle/>
          <a:p>
            <a:pPr fontAlgn="auto">
              <a:spcAft>
                <a:spcPts val="0"/>
              </a:spcAft>
              <a:defRPr/>
            </a:pPr>
            <a:r>
              <a:rPr lang="en-GB" sz="3200" b="1" dirty="0" smtClean="0">
                <a:ea typeface="+mj-ea"/>
                <a:cs typeface="+mj-cs"/>
              </a:rPr>
              <a:t>A crowded place – governance post 2013</a:t>
            </a:r>
            <a:endParaRPr lang="en-US" sz="3200" b="1" dirty="0">
              <a:ea typeface="+mj-ea"/>
              <a:cs typeface="+mj-cs"/>
            </a:endParaRPr>
          </a:p>
        </p:txBody>
      </p:sp>
      <p:sp>
        <p:nvSpPr>
          <p:cNvPr id="6" name="Content Placeholder 18"/>
          <p:cNvSpPr>
            <a:spLocks noGrp="1"/>
          </p:cNvSpPr>
          <p:nvPr>
            <p:ph idx="1"/>
          </p:nvPr>
        </p:nvSpPr>
        <p:spPr>
          <a:xfrm>
            <a:off x="467544" y="1556792"/>
            <a:ext cx="8029575" cy="3888432"/>
          </a:xfrm>
        </p:spPr>
        <p:txBody>
          <a:bodyPr/>
          <a:lstStyle/>
          <a:p>
            <a:pPr marL="285750" lvl="1" indent="-285750">
              <a:lnSpc>
                <a:spcPct val="150000"/>
              </a:lnSpc>
              <a:spcAft>
                <a:spcPts val="600"/>
              </a:spcAft>
              <a:buFont typeface="Arial" panose="020B0604020202020204" pitchFamily="34" charset="0"/>
              <a:buChar char="•"/>
            </a:pPr>
            <a:r>
              <a:rPr lang="en-US" sz="2800" b="1" dirty="0" smtClean="0">
                <a:latin typeface="Arial" pitchFamily="84" charset="0"/>
              </a:rPr>
              <a:t>Health and Wellbeing Boards</a:t>
            </a:r>
          </a:p>
          <a:p>
            <a:pPr marL="285750" lvl="1" indent="-285750">
              <a:lnSpc>
                <a:spcPct val="150000"/>
              </a:lnSpc>
              <a:spcAft>
                <a:spcPts val="600"/>
              </a:spcAft>
              <a:buFont typeface="Arial" panose="020B0604020202020204" pitchFamily="34" charset="0"/>
              <a:buChar char="•"/>
            </a:pPr>
            <a:r>
              <a:rPr lang="en-US" sz="2800" b="1" dirty="0" smtClean="0">
                <a:latin typeface="Arial" pitchFamily="84" charset="0"/>
              </a:rPr>
              <a:t>Clinical Commissioning Groups (CCGs)</a:t>
            </a:r>
          </a:p>
          <a:p>
            <a:pPr marL="285750" lvl="1" indent="-285750">
              <a:lnSpc>
                <a:spcPct val="150000"/>
              </a:lnSpc>
              <a:spcAft>
                <a:spcPts val="600"/>
              </a:spcAft>
              <a:buFont typeface="Arial" panose="020B0604020202020204" pitchFamily="34" charset="0"/>
              <a:buChar char="•"/>
            </a:pPr>
            <a:r>
              <a:rPr lang="en-US" sz="2800" b="1" dirty="0" smtClean="0">
                <a:latin typeface="Arial" pitchFamily="84" charset="0"/>
              </a:rPr>
              <a:t>NHS England</a:t>
            </a:r>
          </a:p>
          <a:p>
            <a:pPr marL="285750" lvl="1" indent="-285750">
              <a:lnSpc>
                <a:spcPct val="150000"/>
              </a:lnSpc>
              <a:spcAft>
                <a:spcPts val="600"/>
              </a:spcAft>
              <a:buFont typeface="Arial" panose="020B0604020202020204" pitchFamily="34" charset="0"/>
              <a:buChar char="•"/>
            </a:pPr>
            <a:endParaRPr lang="en-US" sz="2000" b="1" dirty="0" smtClean="0">
              <a:latin typeface="Arial" pitchFamily="84" charset="0"/>
            </a:endParaRPr>
          </a:p>
          <a:p>
            <a:pPr marL="285750" lvl="1" indent="-285750">
              <a:lnSpc>
                <a:spcPct val="150000"/>
              </a:lnSpc>
              <a:spcAft>
                <a:spcPts val="600"/>
              </a:spcAft>
              <a:buFont typeface="Arial" panose="020B0604020202020204" pitchFamily="34" charset="0"/>
              <a:buChar char="•"/>
            </a:pPr>
            <a:endParaRPr lang="en-US" sz="2000" b="1" dirty="0">
              <a:latin typeface="Arial" pitchFamily="84" charset="0"/>
            </a:endParaRPr>
          </a:p>
        </p:txBody>
      </p:sp>
    </p:spTree>
    <p:extLst>
      <p:ext uri="{BB962C8B-B14F-4D97-AF65-F5344CB8AC3E}">
        <p14:creationId xmlns:p14="http://schemas.microsoft.com/office/powerpoint/2010/main" val="1711085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825" y="188913"/>
            <a:ext cx="8675688" cy="6408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prstClr val="white"/>
              </a:solidFill>
            </a:endParaRPr>
          </a:p>
        </p:txBody>
      </p:sp>
      <p:sp>
        <p:nvSpPr>
          <p:cNvPr id="8195" name="TextBox 5"/>
          <p:cNvSpPr txBox="1">
            <a:spLocks noChangeArrowheads="1"/>
          </p:cNvSpPr>
          <p:nvPr/>
        </p:nvSpPr>
        <p:spPr bwMode="auto">
          <a:xfrm>
            <a:off x="323850" y="333375"/>
            <a:ext cx="1511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GB" b="1" dirty="0" smtClean="0">
                <a:solidFill>
                  <a:srgbClr val="DE9700"/>
                </a:solidFill>
              </a:rPr>
              <a:t>New NHS landscape</a:t>
            </a:r>
          </a:p>
        </p:txBody>
      </p:sp>
      <p:sp>
        <p:nvSpPr>
          <p:cNvPr id="7" name="TextBox 6"/>
          <p:cNvSpPr txBox="1"/>
          <p:nvPr/>
        </p:nvSpPr>
        <p:spPr>
          <a:xfrm>
            <a:off x="1954213" y="368300"/>
            <a:ext cx="719137" cy="1169988"/>
          </a:xfrm>
          <a:prstGeom prst="rect">
            <a:avLst/>
          </a:prstGeom>
          <a:noFill/>
          <a:ln w="19050">
            <a:solidFill>
              <a:schemeClr val="accent1">
                <a:shade val="50000"/>
              </a:schemeClr>
            </a:solidFill>
          </a:ln>
        </p:spPr>
        <p:txBody>
          <a:bodyPr anchor="ctr">
            <a:spAutoFit/>
          </a:bodyPr>
          <a:lstStyle/>
          <a:p>
            <a:pPr fontAlgn="auto">
              <a:spcBef>
                <a:spcPts val="0"/>
              </a:spcBef>
              <a:spcAft>
                <a:spcPts val="0"/>
              </a:spcAft>
              <a:defRPr/>
            </a:pPr>
            <a:endParaRPr lang="en-GB" sz="1800" b="1" dirty="0">
              <a:solidFill>
                <a:srgbClr val="DE9700"/>
              </a:solidFill>
              <a:latin typeface="Calibri"/>
              <a:ea typeface="ＭＳ Ｐゴシック" pitchFamily="34" charset="-128"/>
            </a:endParaRPr>
          </a:p>
          <a:p>
            <a:pPr algn="ctr" fontAlgn="auto">
              <a:spcBef>
                <a:spcPts val="0"/>
              </a:spcBef>
              <a:spcAft>
                <a:spcPts val="0"/>
              </a:spcAft>
              <a:defRPr/>
            </a:pPr>
            <a:r>
              <a:rPr lang="en-GB" sz="1700" b="1" dirty="0">
                <a:solidFill>
                  <a:srgbClr val="DE9700"/>
                </a:solidFill>
                <a:latin typeface="Calibri"/>
                <a:ea typeface="ＭＳ Ｐゴシック" pitchFamily="34" charset="-128"/>
              </a:rPr>
              <a:t>Sec of State</a:t>
            </a:r>
          </a:p>
          <a:p>
            <a:pPr fontAlgn="auto">
              <a:spcBef>
                <a:spcPts val="0"/>
              </a:spcBef>
              <a:spcAft>
                <a:spcPts val="0"/>
              </a:spcAft>
              <a:defRPr/>
            </a:pPr>
            <a:endParaRPr lang="en-GB" sz="1800" b="1" dirty="0">
              <a:solidFill>
                <a:srgbClr val="DE9700"/>
              </a:solidFill>
              <a:latin typeface="Calibri"/>
              <a:ea typeface="ＭＳ Ｐゴシック" pitchFamily="34" charset="-128"/>
            </a:endParaRPr>
          </a:p>
        </p:txBody>
      </p:sp>
      <p:sp>
        <p:nvSpPr>
          <p:cNvPr id="8" name="TextBox 7"/>
          <p:cNvSpPr txBox="1"/>
          <p:nvPr/>
        </p:nvSpPr>
        <p:spPr>
          <a:xfrm>
            <a:off x="3276600" y="333375"/>
            <a:ext cx="1008063" cy="522288"/>
          </a:xfrm>
          <a:prstGeom prst="rect">
            <a:avLst/>
          </a:prstGeom>
          <a:noFill/>
          <a:ln w="19050">
            <a:solidFill>
              <a:schemeClr val="accent1">
                <a:shade val="50000"/>
              </a:schemeClr>
            </a:solidFill>
          </a:ln>
        </p:spPr>
        <p:txBody>
          <a:bodyPr anchor="ctr">
            <a:spAutoFit/>
          </a:bodyPr>
          <a:lstStyle/>
          <a:p>
            <a:pPr algn="ctr" fontAlgn="auto">
              <a:spcBef>
                <a:spcPts val="0"/>
              </a:spcBef>
              <a:spcAft>
                <a:spcPts val="0"/>
              </a:spcAft>
              <a:defRPr/>
            </a:pPr>
            <a:r>
              <a:rPr lang="en-GB" sz="2800" b="1" dirty="0">
                <a:solidFill>
                  <a:srgbClr val="DE9700"/>
                </a:solidFill>
                <a:latin typeface="Calibri"/>
                <a:ea typeface="ＭＳ Ｐゴシック" pitchFamily="34" charset="-128"/>
              </a:rPr>
              <a:t>DH</a:t>
            </a:r>
          </a:p>
        </p:txBody>
      </p:sp>
      <p:sp>
        <p:nvSpPr>
          <p:cNvPr id="9" name="TextBox 8"/>
          <p:cNvSpPr txBox="1"/>
          <p:nvPr/>
        </p:nvSpPr>
        <p:spPr>
          <a:xfrm>
            <a:off x="4560888" y="333375"/>
            <a:ext cx="2890837" cy="400050"/>
          </a:xfrm>
          <a:prstGeom prst="rect">
            <a:avLst/>
          </a:prstGeom>
          <a:noFill/>
          <a:ln w="19050">
            <a:solidFill>
              <a:schemeClr val="accent1">
                <a:shade val="50000"/>
              </a:schemeClr>
            </a:solidFill>
          </a:ln>
        </p:spPr>
        <p:txBody>
          <a:bodyPr anchor="ctr">
            <a:spAutoFit/>
          </a:bodyPr>
          <a:lstStyle/>
          <a:p>
            <a:pPr algn="ctr" fontAlgn="auto">
              <a:spcBef>
                <a:spcPts val="0"/>
              </a:spcBef>
              <a:spcAft>
                <a:spcPts val="0"/>
              </a:spcAft>
              <a:defRPr/>
            </a:pPr>
            <a:r>
              <a:rPr lang="en-GB" sz="2000" b="1" dirty="0">
                <a:solidFill>
                  <a:srgbClr val="DE9700"/>
                </a:solidFill>
                <a:latin typeface="Calibri"/>
                <a:ea typeface="ＭＳ Ｐゴシック" pitchFamily="34" charset="-128"/>
              </a:rPr>
              <a:t>Public Health England</a:t>
            </a:r>
          </a:p>
        </p:txBody>
      </p:sp>
      <p:sp>
        <p:nvSpPr>
          <p:cNvPr id="10" name="TextBox 9"/>
          <p:cNvSpPr txBox="1"/>
          <p:nvPr/>
        </p:nvSpPr>
        <p:spPr>
          <a:xfrm>
            <a:off x="7740650" y="333375"/>
            <a:ext cx="1012825" cy="1430338"/>
          </a:xfrm>
          <a:prstGeom prst="rect">
            <a:avLst/>
          </a:prstGeom>
          <a:noFill/>
          <a:ln w="19050">
            <a:solidFill>
              <a:schemeClr val="accent1">
                <a:shade val="50000"/>
              </a:schemeClr>
            </a:solidFill>
          </a:ln>
        </p:spPr>
        <p:txBody>
          <a:bodyPr anchor="ctr">
            <a:spAutoFit/>
          </a:bodyPr>
          <a:lstStyle/>
          <a:p>
            <a:pPr fontAlgn="auto">
              <a:spcBef>
                <a:spcPts val="0"/>
              </a:spcBef>
              <a:spcAft>
                <a:spcPts val="0"/>
              </a:spcAft>
              <a:defRPr/>
            </a:pPr>
            <a:endParaRPr lang="en-GB" sz="1800" b="1" dirty="0">
              <a:solidFill>
                <a:srgbClr val="DE9700"/>
              </a:solidFill>
              <a:latin typeface="Calibri"/>
              <a:ea typeface="ＭＳ Ｐゴシック" pitchFamily="34" charset="-128"/>
            </a:endParaRPr>
          </a:p>
          <a:p>
            <a:pPr algn="ctr" fontAlgn="auto">
              <a:spcBef>
                <a:spcPts val="0"/>
              </a:spcBef>
              <a:spcAft>
                <a:spcPts val="0"/>
              </a:spcAft>
              <a:defRPr/>
            </a:pPr>
            <a:r>
              <a:rPr lang="en-GB" sz="1700" b="1" dirty="0">
                <a:solidFill>
                  <a:srgbClr val="DE9700"/>
                </a:solidFill>
                <a:latin typeface="Calibri"/>
                <a:ea typeface="ＭＳ Ｐゴシック" pitchFamily="34" charset="-128"/>
              </a:rPr>
              <a:t>National Health Watch</a:t>
            </a:r>
          </a:p>
          <a:p>
            <a:pPr fontAlgn="auto">
              <a:spcBef>
                <a:spcPts val="0"/>
              </a:spcBef>
              <a:spcAft>
                <a:spcPts val="0"/>
              </a:spcAft>
              <a:defRPr/>
            </a:pPr>
            <a:endParaRPr lang="en-GB" sz="1800" b="1" dirty="0">
              <a:solidFill>
                <a:srgbClr val="DE9700"/>
              </a:solidFill>
              <a:latin typeface="Calibri"/>
              <a:ea typeface="ＭＳ Ｐゴシック" pitchFamily="34" charset="-128"/>
            </a:endParaRPr>
          </a:p>
        </p:txBody>
      </p:sp>
      <p:sp>
        <p:nvSpPr>
          <p:cNvPr id="11" name="TextBox 10"/>
          <p:cNvSpPr txBox="1"/>
          <p:nvPr/>
        </p:nvSpPr>
        <p:spPr>
          <a:xfrm>
            <a:off x="3119438" y="1389063"/>
            <a:ext cx="4044950" cy="598487"/>
          </a:xfrm>
          <a:prstGeom prst="rect">
            <a:avLst/>
          </a:prstGeom>
          <a:noFill/>
          <a:ln w="19050">
            <a:solidFill>
              <a:schemeClr val="accent1">
                <a:shade val="50000"/>
              </a:schemeClr>
            </a:solidFill>
          </a:ln>
        </p:spPr>
        <p:txBody>
          <a:bodyPr anchor="ct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en-GB" sz="2000" b="1" dirty="0" smtClean="0">
                <a:solidFill>
                  <a:srgbClr val="DE9700"/>
                </a:solidFill>
              </a:rPr>
              <a:t>NHS England</a:t>
            </a:r>
          </a:p>
          <a:p>
            <a:pPr eaLnBrk="1" hangingPunct="1">
              <a:buFont typeface="Arial" panose="020B0604020202020204" pitchFamily="34" charset="0"/>
              <a:buNone/>
              <a:defRPr/>
            </a:pPr>
            <a:endParaRPr lang="en-GB" sz="1200" dirty="0" smtClean="0">
              <a:solidFill>
                <a:srgbClr val="DE9700"/>
              </a:solidFill>
            </a:endParaRPr>
          </a:p>
        </p:txBody>
      </p:sp>
      <p:sp>
        <p:nvSpPr>
          <p:cNvPr id="16" name="Flowchart: Terminator 15"/>
          <p:cNvSpPr/>
          <p:nvPr/>
        </p:nvSpPr>
        <p:spPr>
          <a:xfrm>
            <a:off x="2268538" y="2420938"/>
            <a:ext cx="2233612" cy="415925"/>
          </a:xfrm>
          <a:prstGeom prst="flowChartTerminator">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prstClr val="white"/>
              </a:solidFill>
            </a:endParaRPr>
          </a:p>
        </p:txBody>
      </p:sp>
      <p:sp>
        <p:nvSpPr>
          <p:cNvPr id="17" name="TextBox 16"/>
          <p:cNvSpPr txBox="1"/>
          <p:nvPr/>
        </p:nvSpPr>
        <p:spPr>
          <a:xfrm>
            <a:off x="2432050" y="2395538"/>
            <a:ext cx="2420938" cy="431800"/>
          </a:xfrm>
          <a:prstGeom prst="rect">
            <a:avLst/>
          </a:prstGeom>
          <a:noFill/>
        </p:spPr>
        <p:txBody>
          <a:bodyPr>
            <a:spAutoFit/>
          </a:bodyPr>
          <a:lstStyle/>
          <a:p>
            <a:pPr fontAlgn="auto">
              <a:spcBef>
                <a:spcPts val="0"/>
              </a:spcBef>
              <a:spcAft>
                <a:spcPts val="0"/>
              </a:spcAft>
              <a:defRPr/>
            </a:pPr>
            <a:r>
              <a:rPr lang="en-GB" sz="2200" b="1" dirty="0">
                <a:solidFill>
                  <a:prstClr val="white"/>
                </a:solidFill>
                <a:effectLst>
                  <a:outerShdw blurRad="38100" dist="38100" dir="2700000" algn="tl">
                    <a:srgbClr val="000000">
                      <a:alpha val="43137"/>
                    </a:srgbClr>
                  </a:outerShdw>
                </a:effectLst>
                <a:latin typeface="Calibri"/>
                <a:ea typeface="ＭＳ Ｐゴシック" pitchFamily="34" charset="-128"/>
              </a:rPr>
              <a:t>Clinical Senates</a:t>
            </a:r>
          </a:p>
        </p:txBody>
      </p:sp>
      <p:sp>
        <p:nvSpPr>
          <p:cNvPr id="20" name="Flowchart: Terminator 19"/>
          <p:cNvSpPr/>
          <p:nvPr/>
        </p:nvSpPr>
        <p:spPr>
          <a:xfrm>
            <a:off x="4714875" y="2420938"/>
            <a:ext cx="2233613" cy="415925"/>
          </a:xfrm>
          <a:prstGeom prst="flowChartTerminator">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prstClr val="white"/>
              </a:solidFill>
            </a:endParaRPr>
          </a:p>
        </p:txBody>
      </p:sp>
      <p:sp>
        <p:nvSpPr>
          <p:cNvPr id="21" name="TextBox 20"/>
          <p:cNvSpPr txBox="1"/>
          <p:nvPr/>
        </p:nvSpPr>
        <p:spPr>
          <a:xfrm>
            <a:off x="4754563" y="2395538"/>
            <a:ext cx="2573337" cy="431800"/>
          </a:xfrm>
          <a:prstGeom prst="rect">
            <a:avLst/>
          </a:prstGeom>
          <a:noFill/>
        </p:spPr>
        <p:txBody>
          <a:bodyPr>
            <a:spAutoFit/>
          </a:bodyPr>
          <a:lstStyle/>
          <a:p>
            <a:pPr fontAlgn="auto">
              <a:spcBef>
                <a:spcPts val="0"/>
              </a:spcBef>
              <a:spcAft>
                <a:spcPts val="0"/>
              </a:spcAft>
              <a:defRPr/>
            </a:pPr>
            <a:r>
              <a:rPr lang="en-GB" sz="2200" b="1" dirty="0">
                <a:solidFill>
                  <a:prstClr val="white"/>
                </a:solidFill>
                <a:effectLst>
                  <a:outerShdw blurRad="38100" dist="38100" dir="2700000" algn="tl">
                    <a:srgbClr val="000000">
                      <a:alpha val="43137"/>
                    </a:srgbClr>
                  </a:outerShdw>
                </a:effectLst>
                <a:latin typeface="Calibri"/>
                <a:ea typeface="ＭＳ Ｐゴシック" pitchFamily="34" charset="-128"/>
              </a:rPr>
              <a:t>Clinical Networks</a:t>
            </a:r>
          </a:p>
        </p:txBody>
      </p:sp>
      <p:sp>
        <p:nvSpPr>
          <p:cNvPr id="22" name="TextBox 21"/>
          <p:cNvSpPr txBox="1"/>
          <p:nvPr/>
        </p:nvSpPr>
        <p:spPr>
          <a:xfrm>
            <a:off x="1403350" y="3370263"/>
            <a:ext cx="4254500" cy="1160462"/>
          </a:xfrm>
          <a:prstGeom prst="rect">
            <a:avLst/>
          </a:prstGeom>
          <a:noFill/>
          <a:ln w="19050">
            <a:solidFill>
              <a:schemeClr val="accent1">
                <a:shade val="50000"/>
              </a:schemeClr>
            </a:solidFill>
          </a:ln>
        </p:spPr>
        <p:txBody>
          <a:bodyPr anchor="ct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en-GB" sz="1900" b="1" dirty="0" smtClean="0">
                <a:solidFill>
                  <a:srgbClr val="DE9700"/>
                </a:solidFill>
              </a:rPr>
              <a:t>Clinical Commissioning Groups (CCGs)</a:t>
            </a:r>
          </a:p>
          <a:p>
            <a:pPr algn="ctr" eaLnBrk="1" hangingPunct="1">
              <a:defRPr/>
            </a:pPr>
            <a:endParaRPr lang="en-GB" sz="1900" b="1" dirty="0" smtClean="0">
              <a:solidFill>
                <a:srgbClr val="DE9700"/>
              </a:solidFill>
            </a:endParaRPr>
          </a:p>
          <a:p>
            <a:pPr algn="ctr" eaLnBrk="1" hangingPunct="1">
              <a:defRPr/>
            </a:pPr>
            <a:endParaRPr lang="en-GB" sz="1900" b="1" dirty="0" smtClean="0">
              <a:solidFill>
                <a:srgbClr val="DE9700"/>
              </a:solidFill>
            </a:endParaRPr>
          </a:p>
          <a:p>
            <a:pPr algn="ctr" eaLnBrk="1" hangingPunct="1">
              <a:defRPr/>
            </a:pPr>
            <a:endParaRPr lang="en-GB" sz="1200" dirty="0" smtClean="0">
              <a:solidFill>
                <a:srgbClr val="DE9700"/>
              </a:solidFill>
            </a:endParaRPr>
          </a:p>
        </p:txBody>
      </p:sp>
      <p:sp>
        <p:nvSpPr>
          <p:cNvPr id="23" name="TextBox 22"/>
          <p:cNvSpPr txBox="1"/>
          <p:nvPr/>
        </p:nvSpPr>
        <p:spPr>
          <a:xfrm>
            <a:off x="6011863" y="3052763"/>
            <a:ext cx="1873250" cy="585787"/>
          </a:xfrm>
          <a:prstGeom prst="rect">
            <a:avLst/>
          </a:prstGeom>
          <a:noFill/>
          <a:ln w="19050">
            <a:solidFill>
              <a:schemeClr val="accent1">
                <a:shade val="50000"/>
              </a:schemeClr>
            </a:solidFill>
          </a:ln>
        </p:spPr>
        <p:txBody>
          <a:bodyPr anchor="ctr">
            <a:spAutoFit/>
          </a:bodyPr>
          <a:lstStyle/>
          <a:p>
            <a:pPr algn="ctr" fontAlgn="auto">
              <a:spcBef>
                <a:spcPts val="0"/>
              </a:spcBef>
              <a:spcAft>
                <a:spcPts val="0"/>
              </a:spcAft>
              <a:defRPr/>
            </a:pPr>
            <a:r>
              <a:rPr lang="en-GB" sz="2000" b="1" dirty="0">
                <a:solidFill>
                  <a:srgbClr val="DE9700"/>
                </a:solidFill>
                <a:latin typeface="Calibri"/>
                <a:ea typeface="ＭＳ Ｐゴシック" pitchFamily="34" charset="-128"/>
              </a:rPr>
              <a:t>Local Authority</a:t>
            </a:r>
          </a:p>
          <a:p>
            <a:pPr algn="ctr" fontAlgn="auto">
              <a:spcBef>
                <a:spcPts val="0"/>
              </a:spcBef>
              <a:spcAft>
                <a:spcPts val="0"/>
              </a:spcAft>
              <a:defRPr/>
            </a:pPr>
            <a:r>
              <a:rPr lang="en-GB" sz="1200" dirty="0">
                <a:solidFill>
                  <a:srgbClr val="DE9700"/>
                </a:solidFill>
                <a:latin typeface="Calibri"/>
                <a:ea typeface="ＭＳ Ｐゴシック" pitchFamily="34" charset="-128"/>
              </a:rPr>
              <a:t>(Director of Public Health)</a:t>
            </a:r>
          </a:p>
        </p:txBody>
      </p:sp>
      <p:sp>
        <p:nvSpPr>
          <p:cNvPr id="24" name="TextBox 23"/>
          <p:cNvSpPr txBox="1"/>
          <p:nvPr/>
        </p:nvSpPr>
        <p:spPr>
          <a:xfrm>
            <a:off x="6011863" y="3716338"/>
            <a:ext cx="1214437" cy="585787"/>
          </a:xfrm>
          <a:prstGeom prst="rect">
            <a:avLst/>
          </a:prstGeom>
          <a:noFill/>
          <a:ln w="19050">
            <a:solidFill>
              <a:schemeClr val="accent1">
                <a:shade val="50000"/>
              </a:schemeClr>
            </a:solidFill>
          </a:ln>
        </p:spPr>
        <p:txBody>
          <a:bodyPr anchor="ctr">
            <a:spAutoFit/>
          </a:bodyPr>
          <a:lstStyle/>
          <a:p>
            <a:pPr algn="ctr" fontAlgn="auto">
              <a:spcBef>
                <a:spcPts val="0"/>
              </a:spcBef>
              <a:spcAft>
                <a:spcPts val="0"/>
              </a:spcAft>
              <a:defRPr/>
            </a:pPr>
            <a:r>
              <a:rPr lang="en-GB" sz="1600" b="1" dirty="0">
                <a:solidFill>
                  <a:srgbClr val="DE9700"/>
                </a:solidFill>
                <a:latin typeface="Calibri"/>
                <a:ea typeface="ＭＳ Ｐゴシック" pitchFamily="34" charset="-128"/>
              </a:rPr>
              <a:t>Scrutiny Committee</a:t>
            </a:r>
          </a:p>
        </p:txBody>
      </p:sp>
      <p:sp>
        <p:nvSpPr>
          <p:cNvPr id="25" name="TextBox 24"/>
          <p:cNvSpPr txBox="1"/>
          <p:nvPr/>
        </p:nvSpPr>
        <p:spPr>
          <a:xfrm>
            <a:off x="5945188" y="4768850"/>
            <a:ext cx="1506537" cy="1574800"/>
          </a:xfrm>
          <a:prstGeom prst="rect">
            <a:avLst/>
          </a:prstGeom>
          <a:noFill/>
          <a:ln w="19050">
            <a:solidFill>
              <a:schemeClr val="accent1">
                <a:shade val="50000"/>
              </a:schemeClr>
            </a:solidFill>
          </a:ln>
        </p:spPr>
        <p:txBody>
          <a:bodyPr anchor="ct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en-GB" sz="1600" b="1" dirty="0" smtClean="0">
                <a:solidFill>
                  <a:srgbClr val="DE9700"/>
                </a:solidFill>
              </a:rPr>
              <a:t>Health &amp; Wellbeing Boards</a:t>
            </a:r>
          </a:p>
          <a:p>
            <a:pPr algn="ctr" eaLnBrk="1" hangingPunct="1">
              <a:defRPr/>
            </a:pPr>
            <a:r>
              <a:rPr lang="en-GB" sz="1200" dirty="0" smtClean="0">
                <a:solidFill>
                  <a:srgbClr val="DE9700"/>
                </a:solidFill>
              </a:rPr>
              <a:t>(ensuring strategic and coordinated commissioning)</a:t>
            </a:r>
          </a:p>
          <a:p>
            <a:pPr algn="ctr" eaLnBrk="1" hangingPunct="1">
              <a:defRPr/>
            </a:pPr>
            <a:endParaRPr lang="en-GB" sz="1200" dirty="0" smtClean="0">
              <a:solidFill>
                <a:srgbClr val="DE9700"/>
              </a:solidFill>
            </a:endParaRPr>
          </a:p>
        </p:txBody>
      </p:sp>
      <p:sp>
        <p:nvSpPr>
          <p:cNvPr id="26" name="TextBox 25"/>
          <p:cNvSpPr txBox="1"/>
          <p:nvPr/>
        </p:nvSpPr>
        <p:spPr>
          <a:xfrm>
            <a:off x="7621588" y="4578350"/>
            <a:ext cx="1128712" cy="1392238"/>
          </a:xfrm>
          <a:prstGeom prst="rect">
            <a:avLst/>
          </a:prstGeom>
          <a:noFill/>
          <a:ln w="19050">
            <a:solidFill>
              <a:schemeClr val="accent1">
                <a:shade val="50000"/>
              </a:schemeClr>
            </a:solidFill>
          </a:ln>
        </p:spPr>
        <p:txBody>
          <a:bodyPr anchor="ct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en-GB" sz="1600" b="1" dirty="0" smtClean="0">
                <a:solidFill>
                  <a:srgbClr val="DE9700"/>
                </a:solidFill>
              </a:rPr>
              <a:t>Local Health Watch</a:t>
            </a:r>
            <a:endParaRPr lang="en-GB" sz="1200" dirty="0" smtClean="0">
              <a:solidFill>
                <a:srgbClr val="DE9700"/>
              </a:solidFill>
            </a:endParaRPr>
          </a:p>
          <a:p>
            <a:pPr algn="ctr" eaLnBrk="1" hangingPunct="1">
              <a:defRPr/>
            </a:pPr>
            <a:endParaRPr lang="en-GB" sz="1200" dirty="0" smtClean="0">
              <a:solidFill>
                <a:srgbClr val="DE9700"/>
              </a:solidFill>
            </a:endParaRPr>
          </a:p>
          <a:p>
            <a:pPr algn="ctr" eaLnBrk="1" hangingPunct="1">
              <a:defRPr/>
            </a:pPr>
            <a:r>
              <a:rPr lang="en-GB" sz="1200" dirty="0" smtClean="0">
                <a:solidFill>
                  <a:srgbClr val="DE9700"/>
                </a:solidFill>
              </a:rPr>
              <a:t>Evolved from LINks</a:t>
            </a:r>
          </a:p>
        </p:txBody>
      </p:sp>
      <p:sp>
        <p:nvSpPr>
          <p:cNvPr id="27" name="TextBox 26"/>
          <p:cNvSpPr txBox="1"/>
          <p:nvPr/>
        </p:nvSpPr>
        <p:spPr>
          <a:xfrm>
            <a:off x="323850" y="5260975"/>
            <a:ext cx="1003300" cy="893763"/>
          </a:xfrm>
          <a:prstGeom prst="rect">
            <a:avLst/>
          </a:prstGeom>
          <a:noFill/>
          <a:ln w="19050">
            <a:solidFill>
              <a:schemeClr val="accent1">
                <a:shade val="50000"/>
              </a:schemeClr>
            </a:solidFill>
          </a:ln>
        </p:spPr>
        <p:txBody>
          <a:bodyPr anchor="ctr">
            <a:spAutoFit/>
          </a:bodyPr>
          <a:lstStyle/>
          <a:p>
            <a:pPr algn="ctr" fontAlgn="auto">
              <a:spcBef>
                <a:spcPts val="0"/>
              </a:spcBef>
              <a:spcAft>
                <a:spcPts val="0"/>
              </a:spcAft>
              <a:defRPr/>
            </a:pPr>
            <a:endParaRPr lang="en-GB" sz="1400" b="1" dirty="0">
              <a:solidFill>
                <a:srgbClr val="DE9700"/>
              </a:solidFill>
              <a:latin typeface="Calibri"/>
              <a:ea typeface="ＭＳ Ｐゴシック" pitchFamily="34" charset="-128"/>
            </a:endParaRPr>
          </a:p>
          <a:p>
            <a:pPr algn="ctr" fontAlgn="auto">
              <a:spcBef>
                <a:spcPts val="0"/>
              </a:spcBef>
              <a:spcAft>
                <a:spcPts val="0"/>
              </a:spcAft>
              <a:defRPr/>
            </a:pPr>
            <a:r>
              <a:rPr lang="en-GB" sz="1200" b="1" dirty="0">
                <a:solidFill>
                  <a:srgbClr val="DE9700"/>
                </a:solidFill>
                <a:latin typeface="Calibri"/>
                <a:ea typeface="ＭＳ Ｐゴシック" pitchFamily="34" charset="-128"/>
              </a:rPr>
              <a:t>Specialised services</a:t>
            </a:r>
          </a:p>
          <a:p>
            <a:pPr algn="ctr" fontAlgn="auto">
              <a:spcBef>
                <a:spcPts val="0"/>
              </a:spcBef>
              <a:spcAft>
                <a:spcPts val="0"/>
              </a:spcAft>
              <a:defRPr/>
            </a:pPr>
            <a:endParaRPr lang="en-GB" sz="1400" b="1" dirty="0">
              <a:solidFill>
                <a:srgbClr val="DE9700"/>
              </a:solidFill>
              <a:latin typeface="Calibri"/>
              <a:ea typeface="ＭＳ Ｐゴシック" pitchFamily="34" charset="-128"/>
            </a:endParaRPr>
          </a:p>
        </p:txBody>
      </p:sp>
      <p:sp>
        <p:nvSpPr>
          <p:cNvPr id="28" name="TextBox 27"/>
          <p:cNvSpPr txBox="1"/>
          <p:nvPr/>
        </p:nvSpPr>
        <p:spPr>
          <a:xfrm>
            <a:off x="1403350" y="5272088"/>
            <a:ext cx="1008063" cy="830262"/>
          </a:xfrm>
          <a:prstGeom prst="rect">
            <a:avLst/>
          </a:prstGeom>
          <a:noFill/>
          <a:ln w="19050">
            <a:solidFill>
              <a:schemeClr val="accent1">
                <a:shade val="50000"/>
              </a:schemeClr>
            </a:solidFill>
          </a:ln>
        </p:spPr>
        <p:txBody>
          <a:bodyPr anchor="ctr">
            <a:spAutoFit/>
          </a:bodyPr>
          <a:lstStyle/>
          <a:p>
            <a:pPr algn="ctr" fontAlgn="auto">
              <a:spcBef>
                <a:spcPts val="0"/>
              </a:spcBef>
              <a:spcAft>
                <a:spcPts val="0"/>
              </a:spcAft>
              <a:defRPr/>
            </a:pPr>
            <a:r>
              <a:rPr lang="en-GB" sz="1200" b="1" dirty="0">
                <a:solidFill>
                  <a:srgbClr val="DE9700"/>
                </a:solidFill>
                <a:latin typeface="Calibri"/>
                <a:ea typeface="ＭＳ Ｐゴシック" pitchFamily="34" charset="-128"/>
              </a:rPr>
              <a:t>GPs, </a:t>
            </a:r>
          </a:p>
          <a:p>
            <a:pPr algn="ctr" fontAlgn="auto">
              <a:spcBef>
                <a:spcPts val="0"/>
              </a:spcBef>
              <a:spcAft>
                <a:spcPts val="0"/>
              </a:spcAft>
              <a:defRPr/>
            </a:pPr>
            <a:r>
              <a:rPr lang="en-GB" sz="1200" b="1" dirty="0">
                <a:solidFill>
                  <a:srgbClr val="DE9700"/>
                </a:solidFill>
                <a:latin typeface="Calibri"/>
                <a:ea typeface="ＭＳ Ｐゴシック" pitchFamily="34" charset="-128"/>
              </a:rPr>
              <a:t>Dentists, Opticians, Pharmacists</a:t>
            </a:r>
          </a:p>
        </p:txBody>
      </p:sp>
      <p:sp>
        <p:nvSpPr>
          <p:cNvPr id="29" name="TextBox 28"/>
          <p:cNvSpPr txBox="1"/>
          <p:nvPr/>
        </p:nvSpPr>
        <p:spPr>
          <a:xfrm>
            <a:off x="2527300" y="5272088"/>
            <a:ext cx="984250" cy="1016000"/>
          </a:xfrm>
          <a:prstGeom prst="rect">
            <a:avLst/>
          </a:prstGeom>
          <a:noFill/>
          <a:ln w="19050">
            <a:solidFill>
              <a:schemeClr val="accent1">
                <a:shade val="50000"/>
              </a:schemeClr>
            </a:solidFill>
          </a:ln>
        </p:spPr>
        <p:txBody>
          <a:bodyPr anchor="ctr">
            <a:spAutoFit/>
          </a:bodyPr>
          <a:lstStyle/>
          <a:p>
            <a:pPr algn="ctr" fontAlgn="auto">
              <a:spcBef>
                <a:spcPts val="0"/>
              </a:spcBef>
              <a:spcAft>
                <a:spcPts val="0"/>
              </a:spcAft>
              <a:defRPr/>
            </a:pPr>
            <a:r>
              <a:rPr lang="en-GB" sz="1200" b="1" dirty="0">
                <a:solidFill>
                  <a:srgbClr val="DE9700"/>
                </a:solidFill>
                <a:latin typeface="Calibri"/>
                <a:ea typeface="ＭＳ Ｐゴシック" pitchFamily="34" charset="-128"/>
              </a:rPr>
              <a:t>NHS </a:t>
            </a:r>
          </a:p>
          <a:p>
            <a:pPr algn="ctr" fontAlgn="auto">
              <a:spcBef>
                <a:spcPts val="0"/>
              </a:spcBef>
              <a:spcAft>
                <a:spcPts val="0"/>
              </a:spcAft>
              <a:defRPr/>
            </a:pPr>
            <a:r>
              <a:rPr lang="en-GB" sz="1200" b="1" dirty="0">
                <a:solidFill>
                  <a:srgbClr val="DE9700"/>
                </a:solidFill>
                <a:latin typeface="Calibri"/>
                <a:ea typeface="ＭＳ Ｐゴシック" pitchFamily="34" charset="-128"/>
              </a:rPr>
              <a:t>Trusts </a:t>
            </a:r>
          </a:p>
          <a:p>
            <a:pPr algn="ctr" fontAlgn="auto">
              <a:spcBef>
                <a:spcPts val="0"/>
              </a:spcBef>
              <a:spcAft>
                <a:spcPts val="0"/>
              </a:spcAft>
              <a:defRPr/>
            </a:pPr>
            <a:r>
              <a:rPr lang="en-GB" sz="1200" b="1" dirty="0">
                <a:solidFill>
                  <a:srgbClr val="DE9700"/>
                </a:solidFill>
                <a:latin typeface="Calibri"/>
                <a:ea typeface="ＭＳ Ｐゴシック" pitchFamily="34" charset="-128"/>
              </a:rPr>
              <a:t>(most to become </a:t>
            </a:r>
          </a:p>
          <a:p>
            <a:pPr algn="ctr" fontAlgn="auto">
              <a:spcBef>
                <a:spcPts val="0"/>
              </a:spcBef>
              <a:spcAft>
                <a:spcPts val="0"/>
              </a:spcAft>
              <a:defRPr/>
            </a:pPr>
            <a:r>
              <a:rPr lang="en-GB" sz="1200" b="1" dirty="0">
                <a:solidFill>
                  <a:srgbClr val="DE9700"/>
                </a:solidFill>
                <a:latin typeface="Calibri"/>
                <a:ea typeface="ＭＳ Ｐゴシック" pitchFamily="34" charset="-128"/>
              </a:rPr>
              <a:t>FTs)</a:t>
            </a:r>
          </a:p>
        </p:txBody>
      </p:sp>
      <p:sp>
        <p:nvSpPr>
          <p:cNvPr id="30" name="TextBox 29"/>
          <p:cNvSpPr txBox="1"/>
          <p:nvPr/>
        </p:nvSpPr>
        <p:spPr>
          <a:xfrm>
            <a:off x="4787900" y="5259388"/>
            <a:ext cx="1019175" cy="893762"/>
          </a:xfrm>
          <a:prstGeom prst="rect">
            <a:avLst/>
          </a:prstGeom>
          <a:noFill/>
          <a:ln w="19050">
            <a:solidFill>
              <a:schemeClr val="accent1">
                <a:shade val="50000"/>
              </a:schemeClr>
            </a:solidFill>
          </a:ln>
        </p:spPr>
        <p:txBody>
          <a:bodyPr anchor="ctr">
            <a:spAutoFit/>
          </a:bodyPr>
          <a:lstStyle/>
          <a:p>
            <a:pPr algn="ctr" fontAlgn="auto">
              <a:spcBef>
                <a:spcPts val="0"/>
              </a:spcBef>
              <a:spcAft>
                <a:spcPts val="0"/>
              </a:spcAft>
              <a:defRPr/>
            </a:pPr>
            <a:endParaRPr lang="en-GB" sz="1400" b="1" dirty="0">
              <a:solidFill>
                <a:srgbClr val="DE9700"/>
              </a:solidFill>
              <a:latin typeface="Calibri"/>
              <a:ea typeface="ＭＳ Ｐゴシック" pitchFamily="34" charset="-128"/>
            </a:endParaRPr>
          </a:p>
          <a:p>
            <a:pPr algn="ctr" fontAlgn="auto">
              <a:spcBef>
                <a:spcPts val="0"/>
              </a:spcBef>
              <a:spcAft>
                <a:spcPts val="0"/>
              </a:spcAft>
              <a:defRPr/>
            </a:pPr>
            <a:r>
              <a:rPr lang="en-GB" sz="1200" b="1" dirty="0">
                <a:solidFill>
                  <a:srgbClr val="DE9700"/>
                </a:solidFill>
                <a:latin typeface="Calibri"/>
                <a:ea typeface="ＭＳ Ｐゴシック" pitchFamily="34" charset="-128"/>
              </a:rPr>
              <a:t>Independent  Sector</a:t>
            </a:r>
          </a:p>
          <a:p>
            <a:pPr algn="ctr" fontAlgn="auto">
              <a:spcBef>
                <a:spcPts val="0"/>
              </a:spcBef>
              <a:spcAft>
                <a:spcPts val="0"/>
              </a:spcAft>
              <a:defRPr/>
            </a:pPr>
            <a:endParaRPr lang="en-GB" sz="1400" b="1" dirty="0">
              <a:solidFill>
                <a:srgbClr val="DE9700"/>
              </a:solidFill>
              <a:latin typeface="Calibri"/>
              <a:ea typeface="ＭＳ Ｐゴシック" pitchFamily="34" charset="-128"/>
            </a:endParaRPr>
          </a:p>
        </p:txBody>
      </p:sp>
      <p:sp>
        <p:nvSpPr>
          <p:cNvPr id="31" name="TextBox 30"/>
          <p:cNvSpPr txBox="1"/>
          <p:nvPr/>
        </p:nvSpPr>
        <p:spPr>
          <a:xfrm>
            <a:off x="3659188" y="5270500"/>
            <a:ext cx="1003300" cy="338138"/>
          </a:xfrm>
          <a:prstGeom prst="rect">
            <a:avLst/>
          </a:prstGeom>
          <a:noFill/>
          <a:ln w="19050">
            <a:solidFill>
              <a:schemeClr val="accent1">
                <a:shade val="50000"/>
              </a:schemeClr>
            </a:solidFill>
          </a:ln>
        </p:spPr>
        <p:txBody>
          <a:bodyPr anchor="ctr">
            <a:spAutoFit/>
          </a:bodyPr>
          <a:lstStyle/>
          <a:p>
            <a:pPr algn="ctr" fontAlgn="auto">
              <a:spcBef>
                <a:spcPts val="0"/>
              </a:spcBef>
              <a:spcAft>
                <a:spcPts val="0"/>
              </a:spcAft>
              <a:defRPr/>
            </a:pPr>
            <a:r>
              <a:rPr lang="en-GB" sz="1600" b="1" dirty="0">
                <a:solidFill>
                  <a:srgbClr val="DE9700"/>
                </a:solidFill>
                <a:latin typeface="Calibri"/>
                <a:ea typeface="ＭＳ Ｐゴシック" pitchFamily="34" charset="-128"/>
              </a:rPr>
              <a:t>Monitor</a:t>
            </a:r>
          </a:p>
        </p:txBody>
      </p:sp>
      <p:sp>
        <p:nvSpPr>
          <p:cNvPr id="32" name="TextBox 31"/>
          <p:cNvSpPr txBox="1"/>
          <p:nvPr/>
        </p:nvSpPr>
        <p:spPr>
          <a:xfrm>
            <a:off x="3659188" y="5846763"/>
            <a:ext cx="1003300" cy="338137"/>
          </a:xfrm>
          <a:prstGeom prst="rect">
            <a:avLst/>
          </a:prstGeom>
          <a:noFill/>
          <a:ln w="19050">
            <a:solidFill>
              <a:schemeClr val="accent1">
                <a:shade val="50000"/>
              </a:schemeClr>
            </a:solidFill>
          </a:ln>
        </p:spPr>
        <p:txBody>
          <a:bodyPr anchor="ctr">
            <a:spAutoFit/>
          </a:bodyPr>
          <a:lstStyle/>
          <a:p>
            <a:pPr algn="ctr" fontAlgn="auto">
              <a:spcBef>
                <a:spcPts val="0"/>
              </a:spcBef>
              <a:spcAft>
                <a:spcPts val="0"/>
              </a:spcAft>
              <a:defRPr/>
            </a:pPr>
            <a:r>
              <a:rPr lang="en-GB" sz="1600" b="1" dirty="0">
                <a:solidFill>
                  <a:srgbClr val="DE9700"/>
                </a:solidFill>
                <a:latin typeface="Calibri"/>
                <a:ea typeface="ＭＳ Ｐゴシック" pitchFamily="34" charset="-128"/>
              </a:rPr>
              <a:t>CQC</a:t>
            </a:r>
          </a:p>
        </p:txBody>
      </p:sp>
      <p:cxnSp>
        <p:nvCxnSpPr>
          <p:cNvPr id="39" name="Straight Connector 38"/>
          <p:cNvCxnSpPr>
            <a:stCxn id="11" idx="1"/>
          </p:cNvCxnSpPr>
          <p:nvPr/>
        </p:nvCxnSpPr>
        <p:spPr>
          <a:xfrm flipH="1">
            <a:off x="1249363" y="1689100"/>
            <a:ext cx="18605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255713" y="1679575"/>
            <a:ext cx="0" cy="3251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27" idx="0"/>
          </p:cNvCxnSpPr>
          <p:nvPr/>
        </p:nvCxnSpPr>
        <p:spPr>
          <a:xfrm>
            <a:off x="825500" y="4941888"/>
            <a:ext cx="0" cy="3190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692275" y="4940300"/>
            <a:ext cx="0" cy="3190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825500" y="4930775"/>
            <a:ext cx="882650" cy="111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179638" y="2060575"/>
            <a:ext cx="94773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78050" y="2060575"/>
            <a:ext cx="0" cy="100806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916238" y="4751388"/>
            <a:ext cx="0" cy="5318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435600" y="4767263"/>
            <a:ext cx="0" cy="4937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25763" y="4767263"/>
            <a:ext cx="251936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03575" y="4570413"/>
            <a:ext cx="0" cy="1936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148263" y="4560888"/>
            <a:ext cx="0" cy="1905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24" idx="1"/>
          </p:cNvCxnSpPr>
          <p:nvPr/>
        </p:nvCxnSpPr>
        <p:spPr>
          <a:xfrm flipH="1" flipV="1">
            <a:off x="5657850" y="4010025"/>
            <a:ext cx="35401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6" idx="0"/>
          </p:cNvCxnSpPr>
          <p:nvPr/>
        </p:nvCxnSpPr>
        <p:spPr>
          <a:xfrm>
            <a:off x="7740650" y="3609975"/>
            <a:ext cx="446088" cy="9588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7164388" y="3622675"/>
            <a:ext cx="457200" cy="9715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8" idx="2"/>
          </p:cNvCxnSpPr>
          <p:nvPr/>
        </p:nvCxnSpPr>
        <p:spPr>
          <a:xfrm flipV="1">
            <a:off x="3779838" y="855663"/>
            <a:ext cx="0" cy="3413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8532813" y="1774825"/>
            <a:ext cx="0" cy="2806700"/>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7380288" y="728663"/>
            <a:ext cx="0" cy="2320925"/>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31" idx="3"/>
          </p:cNvCxnSpPr>
          <p:nvPr/>
        </p:nvCxnSpPr>
        <p:spPr>
          <a:xfrm>
            <a:off x="4662488" y="5440363"/>
            <a:ext cx="14446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643438" y="6007100"/>
            <a:ext cx="14446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3506788" y="5440363"/>
            <a:ext cx="10953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3502025" y="6015038"/>
            <a:ext cx="10953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5657850" y="4437063"/>
            <a:ext cx="287338" cy="314325"/>
          </a:xfrm>
          <a:prstGeom prst="straightConnector1">
            <a:avLst/>
          </a:prstGeom>
          <a:ln w="15875">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7451725" y="5997575"/>
            <a:ext cx="735013" cy="384175"/>
          </a:xfrm>
          <a:prstGeom prst="straightConnector1">
            <a:avLst/>
          </a:prstGeom>
          <a:ln w="15875">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24" idx="3"/>
          </p:cNvCxnSpPr>
          <p:nvPr/>
        </p:nvCxnSpPr>
        <p:spPr>
          <a:xfrm flipH="1" flipV="1">
            <a:off x="7226300" y="4010025"/>
            <a:ext cx="658813" cy="584200"/>
          </a:xfrm>
          <a:prstGeom prst="straightConnector1">
            <a:avLst/>
          </a:prstGeom>
          <a:ln w="15875">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6" idx="3"/>
            <a:endCxn id="20" idx="1"/>
          </p:cNvCxnSpPr>
          <p:nvPr/>
        </p:nvCxnSpPr>
        <p:spPr>
          <a:xfrm>
            <a:off x="4502150" y="2628900"/>
            <a:ext cx="212725" cy="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419475" y="2181225"/>
            <a:ext cx="0" cy="239713"/>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419475" y="2836863"/>
            <a:ext cx="0" cy="239712"/>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364163" y="2181225"/>
            <a:ext cx="0" cy="239713"/>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364163" y="2836863"/>
            <a:ext cx="0" cy="239712"/>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2700338" y="593725"/>
            <a:ext cx="576262"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700338" y="1052513"/>
            <a:ext cx="33115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endCxn id="9" idx="2"/>
          </p:cNvCxnSpPr>
          <p:nvPr/>
        </p:nvCxnSpPr>
        <p:spPr>
          <a:xfrm flipH="1" flipV="1">
            <a:off x="6007100" y="733425"/>
            <a:ext cx="4763" cy="31908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8249" name="TextBox 127"/>
          <p:cNvSpPr txBox="1">
            <a:spLocks noChangeArrowheads="1"/>
          </p:cNvSpPr>
          <p:nvPr/>
        </p:nvSpPr>
        <p:spPr bwMode="auto">
          <a:xfrm>
            <a:off x="2700338" y="333375"/>
            <a:ext cx="539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GB" sz="1200" b="1" dirty="0" smtClean="0">
                <a:solidFill>
                  <a:srgbClr val="FF0000"/>
                </a:solidFill>
              </a:rPr>
              <a:t>Input</a:t>
            </a:r>
          </a:p>
        </p:txBody>
      </p:sp>
      <p:sp>
        <p:nvSpPr>
          <p:cNvPr id="8250" name="TextBox 128"/>
          <p:cNvSpPr txBox="1">
            <a:spLocks noChangeArrowheads="1"/>
          </p:cNvSpPr>
          <p:nvPr/>
        </p:nvSpPr>
        <p:spPr bwMode="auto">
          <a:xfrm>
            <a:off x="2700338" y="779463"/>
            <a:ext cx="539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GB" sz="1200" b="1" dirty="0" smtClean="0">
                <a:solidFill>
                  <a:srgbClr val="FF0000"/>
                </a:solidFill>
              </a:rPr>
              <a:t>Input</a:t>
            </a:r>
          </a:p>
        </p:txBody>
      </p:sp>
      <p:cxnSp>
        <p:nvCxnSpPr>
          <p:cNvPr id="136" name="Straight Connector 135"/>
          <p:cNvCxnSpPr/>
          <p:nvPr/>
        </p:nvCxnSpPr>
        <p:spPr>
          <a:xfrm>
            <a:off x="4271963" y="593725"/>
            <a:ext cx="288925" cy="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24" idx="2"/>
          </p:cNvCxnSpPr>
          <p:nvPr/>
        </p:nvCxnSpPr>
        <p:spPr>
          <a:xfrm flipH="1">
            <a:off x="6618288" y="4302125"/>
            <a:ext cx="0" cy="268288"/>
          </a:xfrm>
          <a:prstGeom prst="straightConnector1">
            <a:avLst/>
          </a:prstGeom>
          <a:ln w="15875">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253" name="TextBox 144"/>
          <p:cNvSpPr txBox="1">
            <a:spLocks noChangeArrowheads="1"/>
          </p:cNvSpPr>
          <p:nvPr/>
        </p:nvSpPr>
        <p:spPr bwMode="auto">
          <a:xfrm>
            <a:off x="1214438" y="2349500"/>
            <a:ext cx="1092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GB" sz="1400" b="1" dirty="0" smtClean="0">
                <a:solidFill>
                  <a:srgbClr val="FF0000"/>
                </a:solidFill>
              </a:rPr>
              <a:t>Monitoring</a:t>
            </a:r>
          </a:p>
        </p:txBody>
      </p:sp>
      <p:sp>
        <p:nvSpPr>
          <p:cNvPr id="8254" name="TextBox 146"/>
          <p:cNvSpPr txBox="1">
            <a:spLocks noChangeArrowheads="1"/>
          </p:cNvSpPr>
          <p:nvPr/>
        </p:nvSpPr>
        <p:spPr bwMode="auto">
          <a:xfrm>
            <a:off x="3589338" y="6229350"/>
            <a:ext cx="1120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sz="1400" b="1" dirty="0" smtClean="0">
                <a:solidFill>
                  <a:srgbClr val="FF0000"/>
                </a:solidFill>
              </a:rPr>
              <a:t>Regulation</a:t>
            </a:r>
          </a:p>
        </p:txBody>
      </p:sp>
      <p:sp>
        <p:nvSpPr>
          <p:cNvPr id="8255" name="TextBox 147"/>
          <p:cNvSpPr txBox="1">
            <a:spLocks noChangeArrowheads="1"/>
          </p:cNvSpPr>
          <p:nvPr/>
        </p:nvSpPr>
        <p:spPr bwMode="auto">
          <a:xfrm>
            <a:off x="2916238" y="4776788"/>
            <a:ext cx="2519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sz="1400" b="1" dirty="0" smtClean="0">
                <a:solidFill>
                  <a:srgbClr val="FF0000"/>
                </a:solidFill>
              </a:rPr>
              <a:t>Commissioning services from …</a:t>
            </a:r>
          </a:p>
        </p:txBody>
      </p:sp>
      <p:sp>
        <p:nvSpPr>
          <p:cNvPr id="8256" name="TextBox 148"/>
          <p:cNvSpPr txBox="1">
            <a:spLocks noChangeArrowheads="1"/>
          </p:cNvSpPr>
          <p:nvPr/>
        </p:nvSpPr>
        <p:spPr bwMode="auto">
          <a:xfrm rot="-5400000">
            <a:off x="-237330" y="3094831"/>
            <a:ext cx="2303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sz="1400" b="1" dirty="0" smtClean="0">
                <a:solidFill>
                  <a:srgbClr val="FF0000"/>
                </a:solidFill>
              </a:rPr>
              <a:t>Commissioning services and monitoring contracts from …</a:t>
            </a:r>
          </a:p>
        </p:txBody>
      </p:sp>
      <p:cxnSp>
        <p:nvCxnSpPr>
          <p:cNvPr id="69" name="Straight Connector 68"/>
          <p:cNvCxnSpPr/>
          <p:nvPr/>
        </p:nvCxnSpPr>
        <p:spPr>
          <a:xfrm>
            <a:off x="4140200" y="4560888"/>
            <a:ext cx="0" cy="193675"/>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854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323528" y="404664"/>
            <a:ext cx="8623299" cy="769268"/>
          </a:xfrm>
        </p:spPr>
        <p:txBody>
          <a:bodyPr wrap="square" numCol="1" compatLnSpc="1">
            <a:prstTxWarp prst="textNoShape">
              <a:avLst/>
            </a:prstTxWarp>
            <a:noAutofit/>
          </a:bodyPr>
          <a:lstStyle/>
          <a:p>
            <a:pPr fontAlgn="auto">
              <a:spcAft>
                <a:spcPts val="0"/>
              </a:spcAft>
              <a:defRPr/>
            </a:pPr>
            <a:r>
              <a:rPr lang="en-GB" sz="3200" b="1" dirty="0" smtClean="0">
                <a:ea typeface="+mj-ea"/>
                <a:cs typeface="+mj-cs"/>
              </a:rPr>
              <a:t>A crowded place – governance emerging in 2017</a:t>
            </a:r>
            <a:endParaRPr lang="en-US" sz="3200" b="1" dirty="0">
              <a:ea typeface="+mj-ea"/>
              <a:cs typeface="+mj-cs"/>
            </a:endParaRPr>
          </a:p>
        </p:txBody>
      </p:sp>
      <p:sp>
        <p:nvSpPr>
          <p:cNvPr id="6" name="Content Placeholder 18"/>
          <p:cNvSpPr>
            <a:spLocks noGrp="1"/>
          </p:cNvSpPr>
          <p:nvPr>
            <p:ph idx="1"/>
          </p:nvPr>
        </p:nvSpPr>
        <p:spPr>
          <a:xfrm>
            <a:off x="323528" y="1124744"/>
            <a:ext cx="8029575" cy="5184576"/>
          </a:xfrm>
        </p:spPr>
        <p:txBody>
          <a:bodyPr/>
          <a:lstStyle/>
          <a:p>
            <a:pPr marL="285750" lvl="1" indent="-285750">
              <a:lnSpc>
                <a:spcPct val="150000"/>
              </a:lnSpc>
              <a:spcAft>
                <a:spcPts val="600"/>
              </a:spcAft>
              <a:buFont typeface="Arial" panose="020B0604020202020204" pitchFamily="34" charset="0"/>
              <a:buChar char="•"/>
            </a:pPr>
            <a:r>
              <a:rPr lang="en-US" sz="2000" dirty="0" smtClean="0">
                <a:latin typeface="Arial" pitchFamily="84" charset="0"/>
              </a:rPr>
              <a:t>Health and Wellbeing Boards</a:t>
            </a:r>
          </a:p>
          <a:p>
            <a:pPr marL="285750" lvl="1" indent="-285750">
              <a:lnSpc>
                <a:spcPct val="150000"/>
              </a:lnSpc>
              <a:spcAft>
                <a:spcPts val="600"/>
              </a:spcAft>
              <a:buFont typeface="Arial" panose="020B0604020202020204" pitchFamily="34" charset="0"/>
              <a:buChar char="•"/>
            </a:pPr>
            <a:r>
              <a:rPr lang="en-US" sz="2000" dirty="0" smtClean="0">
                <a:latin typeface="Arial" pitchFamily="84" charset="0"/>
              </a:rPr>
              <a:t>Clinical Commissioning Groups (CCGs)</a:t>
            </a:r>
          </a:p>
          <a:p>
            <a:pPr marL="285750" lvl="1" indent="-285750">
              <a:lnSpc>
                <a:spcPct val="150000"/>
              </a:lnSpc>
              <a:spcAft>
                <a:spcPts val="600"/>
              </a:spcAft>
              <a:buFont typeface="Arial" panose="020B0604020202020204" pitchFamily="34" charset="0"/>
              <a:buChar char="•"/>
            </a:pPr>
            <a:r>
              <a:rPr lang="en-US" sz="2000" dirty="0" smtClean="0">
                <a:latin typeface="Arial" pitchFamily="84" charset="0"/>
              </a:rPr>
              <a:t>NHS England</a:t>
            </a:r>
          </a:p>
          <a:p>
            <a:pPr marL="285750" lvl="1" indent="-285750">
              <a:lnSpc>
                <a:spcPct val="150000"/>
              </a:lnSpc>
              <a:spcAft>
                <a:spcPts val="600"/>
              </a:spcAft>
              <a:buFont typeface="Arial" panose="020B0604020202020204" pitchFamily="34" charset="0"/>
              <a:buChar char="•"/>
            </a:pPr>
            <a:r>
              <a:rPr lang="en-US" sz="2000" dirty="0" smtClean="0">
                <a:latin typeface="Arial" pitchFamily="84" charset="0"/>
              </a:rPr>
              <a:t>Sustainability </a:t>
            </a:r>
            <a:r>
              <a:rPr lang="en-US" sz="2000" dirty="0">
                <a:latin typeface="Arial" pitchFamily="84" charset="0"/>
              </a:rPr>
              <a:t>and Transformation Partnerships (STPs)</a:t>
            </a:r>
          </a:p>
          <a:p>
            <a:pPr marL="285750" lvl="1" indent="-285750">
              <a:lnSpc>
                <a:spcPct val="150000"/>
              </a:lnSpc>
              <a:spcAft>
                <a:spcPts val="600"/>
              </a:spcAft>
              <a:buFont typeface="Arial" panose="020B0604020202020204" pitchFamily="34" charset="0"/>
              <a:buChar char="•"/>
            </a:pPr>
            <a:r>
              <a:rPr lang="en-US" sz="2000" dirty="0">
                <a:latin typeface="Arial" pitchFamily="84" charset="0"/>
              </a:rPr>
              <a:t>Accountable Care Organisations (ACOs)</a:t>
            </a:r>
          </a:p>
          <a:p>
            <a:pPr marL="285750" lvl="1" indent="-285750">
              <a:lnSpc>
                <a:spcPct val="150000"/>
              </a:lnSpc>
              <a:spcAft>
                <a:spcPts val="600"/>
              </a:spcAft>
              <a:buFont typeface="Arial" panose="020B0604020202020204" pitchFamily="34" charset="0"/>
              <a:buChar char="•"/>
            </a:pPr>
            <a:r>
              <a:rPr lang="en-US" sz="2000" dirty="0">
                <a:latin typeface="Arial" pitchFamily="84" charset="0"/>
              </a:rPr>
              <a:t>Accountable Care Systems (ASCs</a:t>
            </a:r>
            <a:r>
              <a:rPr lang="en-US" sz="2000" dirty="0" smtClean="0">
                <a:latin typeface="Arial" pitchFamily="84" charset="0"/>
              </a:rPr>
              <a:t>)</a:t>
            </a:r>
          </a:p>
          <a:p>
            <a:pPr marL="285750" lvl="1" indent="-285750">
              <a:lnSpc>
                <a:spcPct val="150000"/>
              </a:lnSpc>
              <a:spcAft>
                <a:spcPts val="600"/>
              </a:spcAft>
              <a:buFont typeface="Arial" panose="020B0604020202020204" pitchFamily="34" charset="0"/>
              <a:buChar char="•"/>
            </a:pPr>
            <a:endParaRPr lang="en-US" sz="2000" dirty="0">
              <a:latin typeface="Arial" pitchFamily="84" charset="0"/>
            </a:endParaRPr>
          </a:p>
          <a:p>
            <a:pPr marL="285750" lvl="1" indent="-285750">
              <a:lnSpc>
                <a:spcPct val="150000"/>
              </a:lnSpc>
              <a:spcAft>
                <a:spcPts val="600"/>
              </a:spcAft>
              <a:buFont typeface="Arial" panose="020B0604020202020204" pitchFamily="34" charset="0"/>
              <a:buChar char="•"/>
            </a:pPr>
            <a:r>
              <a:rPr lang="en-US" sz="2000" dirty="0" smtClean="0">
                <a:latin typeface="Arial" pitchFamily="84" charset="0"/>
              </a:rPr>
              <a:t>Devolution – not everywhere and not aligned with the above in the North East</a:t>
            </a:r>
            <a:endParaRPr lang="en-US" dirty="0">
              <a:latin typeface="Arial" pitchFamily="84" charset="0"/>
            </a:endParaRPr>
          </a:p>
        </p:txBody>
      </p:sp>
    </p:spTree>
    <p:extLst>
      <p:ext uri="{BB962C8B-B14F-4D97-AF65-F5344CB8AC3E}">
        <p14:creationId xmlns:p14="http://schemas.microsoft.com/office/powerpoint/2010/main" val="37120172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395536" y="332656"/>
            <a:ext cx="8191251" cy="769268"/>
          </a:xfrm>
        </p:spPr>
        <p:txBody>
          <a:bodyPr wrap="square" numCol="1" compatLnSpc="1">
            <a:prstTxWarp prst="textNoShape">
              <a:avLst/>
            </a:prstTxWarp>
            <a:noAutofit/>
          </a:bodyPr>
          <a:lstStyle/>
          <a:p>
            <a:pPr fontAlgn="auto">
              <a:spcAft>
                <a:spcPts val="0"/>
              </a:spcAft>
              <a:defRPr/>
            </a:pPr>
            <a:r>
              <a:rPr lang="en-GB" sz="3200" b="1" dirty="0" smtClean="0">
                <a:ea typeface="+mj-ea"/>
                <a:cs typeface="+mj-cs"/>
              </a:rPr>
              <a:t>Draft proposed single STP governance arrangements</a:t>
            </a:r>
            <a:endParaRPr lang="en-US" sz="3200" b="1" dirty="0">
              <a:ea typeface="+mj-ea"/>
              <a:cs typeface="+mj-cs"/>
            </a:endParaRPr>
          </a:p>
        </p:txBody>
      </p:sp>
      <p:pic>
        <p:nvPicPr>
          <p:cNvPr id="7" name="Content Placeholder 6"/>
          <p:cNvPicPr>
            <a:picLocks noGrp="1"/>
          </p:cNvPicPr>
          <p:nvPr>
            <p:ph idx="1"/>
          </p:nvPr>
        </p:nvPicPr>
        <p:blipFill rotWithShape="1">
          <a:blip r:embed="rId3">
            <a:extLst>
              <a:ext uri="{28A0092B-C50C-407E-A947-70E740481C1C}">
                <a14:useLocalDpi xmlns:a14="http://schemas.microsoft.com/office/drawing/2010/main" val="0"/>
              </a:ext>
            </a:extLst>
          </a:blip>
          <a:srcRect l="12602" r="12602"/>
          <a:stretch/>
        </p:blipFill>
        <p:spPr bwMode="auto">
          <a:xfrm>
            <a:off x="1043608" y="1412776"/>
            <a:ext cx="6912768" cy="5184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6832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1961"/>
            <a:ext cx="8229600" cy="868807"/>
          </a:xfrm>
        </p:spPr>
        <p:txBody>
          <a:bodyPr/>
          <a:lstStyle/>
          <a:p>
            <a:pPr algn="ctr">
              <a:defRPr/>
            </a:pPr>
            <a:r>
              <a:rPr lang="en-GB" dirty="0"/>
              <a:t>Evaluation Aim and Objectives</a:t>
            </a:r>
          </a:p>
        </p:txBody>
      </p:sp>
      <p:sp>
        <p:nvSpPr>
          <p:cNvPr id="3" name="Content Placeholder 2"/>
          <p:cNvSpPr>
            <a:spLocks noGrp="1"/>
          </p:cNvSpPr>
          <p:nvPr>
            <p:ph idx="1"/>
          </p:nvPr>
        </p:nvSpPr>
        <p:spPr>
          <a:xfrm>
            <a:off x="755576" y="1628800"/>
            <a:ext cx="7920880" cy="4176464"/>
          </a:xfrm>
        </p:spPr>
        <p:txBody>
          <a:bodyPr/>
          <a:lstStyle/>
          <a:p>
            <a:pPr lvl="0">
              <a:buFont typeface="Wingdings" panose="05000000000000000000" pitchFamily="2" charset="2"/>
              <a:buChar char="§"/>
            </a:pPr>
            <a:r>
              <a:rPr lang="en-GB" sz="2000" dirty="0"/>
              <a:t>Describe the varied ways in which HWBs are configured and organised taking into account issues such as leadership, governance, membership, citizen </a:t>
            </a:r>
            <a:r>
              <a:rPr lang="en-GB" sz="2000" dirty="0" smtClean="0"/>
              <a:t>involvement</a:t>
            </a:r>
            <a:endParaRPr lang="en-GB" sz="2000" dirty="0"/>
          </a:p>
          <a:p>
            <a:pPr lvl="0">
              <a:buFont typeface="Wingdings" panose="05000000000000000000" pitchFamily="2" charset="2"/>
              <a:buChar char="§"/>
            </a:pPr>
            <a:r>
              <a:rPr lang="en-GB" sz="2000" dirty="0"/>
              <a:t>Analyse the nature of relationships between HWB members, key stakeholders from the health </a:t>
            </a:r>
            <a:r>
              <a:rPr lang="en-GB" sz="2000" dirty="0" smtClean="0"/>
              <a:t>system</a:t>
            </a:r>
            <a:endParaRPr lang="en-GB" sz="2000" dirty="0"/>
          </a:p>
          <a:p>
            <a:pPr lvl="0">
              <a:buFont typeface="Wingdings" panose="05000000000000000000" pitchFamily="2" charset="2"/>
              <a:buChar char="§"/>
            </a:pPr>
            <a:r>
              <a:rPr lang="en-GB" sz="2000" dirty="0"/>
              <a:t>Identify key political, institutional and organisational facilitators and barriers to effective leadership and action by HWBs for health improvement and tackling </a:t>
            </a:r>
            <a:r>
              <a:rPr lang="en-GB" sz="2000" dirty="0" smtClean="0"/>
              <a:t>inequalities</a:t>
            </a:r>
            <a:endParaRPr lang="en-GB" sz="2000" dirty="0"/>
          </a:p>
          <a:p>
            <a:pPr lvl="0">
              <a:buFont typeface="Wingdings" panose="05000000000000000000" pitchFamily="2" charset="2"/>
              <a:buChar char="§"/>
            </a:pPr>
            <a:r>
              <a:rPr lang="en-GB" sz="2000" dirty="0"/>
              <a:t>Work with stakeholders to identify and disseminate examples of good practice for collective decision-making and integrated service provision to achieve health </a:t>
            </a:r>
            <a:r>
              <a:rPr lang="en-GB" sz="2000" dirty="0" smtClean="0"/>
              <a:t>outcomes</a:t>
            </a:r>
            <a:endParaRPr lang="en-GB" sz="2000" dirty="0"/>
          </a:p>
          <a:p>
            <a:pPr marL="0" lvl="0" indent="0"/>
            <a:endParaRPr lang="en-GB" sz="2800" dirty="0"/>
          </a:p>
        </p:txBody>
      </p:sp>
    </p:spTree>
    <p:extLst>
      <p:ext uri="{BB962C8B-B14F-4D97-AF65-F5344CB8AC3E}">
        <p14:creationId xmlns:p14="http://schemas.microsoft.com/office/powerpoint/2010/main" val="133990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413197" y="571500"/>
            <a:ext cx="7903219" cy="769268"/>
          </a:xfrm>
        </p:spPr>
        <p:txBody>
          <a:bodyPr wrap="square" numCol="1" compatLnSpc="1">
            <a:prstTxWarp prst="textNoShape">
              <a:avLst/>
            </a:prstTxWarp>
            <a:normAutofit/>
          </a:bodyPr>
          <a:lstStyle/>
          <a:p>
            <a:pPr fontAlgn="auto">
              <a:spcAft>
                <a:spcPts val="0"/>
              </a:spcAft>
              <a:defRPr/>
            </a:pPr>
            <a:r>
              <a:rPr lang="en-GB" sz="3200" b="1" dirty="0" smtClean="0">
                <a:ea typeface="+mj-ea"/>
                <a:cs typeface="+mj-cs"/>
              </a:rPr>
              <a:t>Reminder of the role of the HWB Board</a:t>
            </a:r>
            <a:endParaRPr lang="en-US" sz="3200" b="1" dirty="0">
              <a:ea typeface="+mj-ea"/>
              <a:cs typeface="+mj-cs"/>
            </a:endParaRPr>
          </a:p>
        </p:txBody>
      </p:sp>
      <p:sp>
        <p:nvSpPr>
          <p:cNvPr id="6" name="Content Placeholder 18"/>
          <p:cNvSpPr>
            <a:spLocks noGrp="1"/>
          </p:cNvSpPr>
          <p:nvPr>
            <p:ph idx="1"/>
          </p:nvPr>
        </p:nvSpPr>
        <p:spPr>
          <a:xfrm>
            <a:off x="467544" y="1412776"/>
            <a:ext cx="8029575" cy="4392488"/>
          </a:xfrm>
        </p:spPr>
        <p:txBody>
          <a:bodyPr/>
          <a:lstStyle/>
          <a:p>
            <a:pPr marL="285750" indent="-285750">
              <a:buFont typeface="Arial" panose="020B0604020202020204" pitchFamily="34" charset="0"/>
              <a:buChar char="•"/>
            </a:pPr>
            <a:r>
              <a:rPr lang="en-GB" sz="2000" dirty="0"/>
              <a:t>Health and wellbeing boards are a formal committee of the local authority charged with promoting greater integration and partnership between bodies from the NHS, public health and local government. </a:t>
            </a:r>
            <a:endParaRPr lang="en-GB" sz="2000" dirty="0" smtClean="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They </a:t>
            </a:r>
            <a:r>
              <a:rPr lang="en-GB" sz="2000" dirty="0"/>
              <a:t>have a statutory duty, with </a:t>
            </a:r>
            <a:r>
              <a:rPr lang="en-GB" sz="2000" dirty="0" smtClean="0"/>
              <a:t>Clinical Commissioning Groups </a:t>
            </a:r>
            <a:r>
              <a:rPr lang="en-GB" sz="2000" dirty="0"/>
              <a:t>(CCGs), to produce a joint strategic needs assessment and a joint health and wellbeing strategy for their local population</a:t>
            </a:r>
            <a:r>
              <a:rPr lang="en-GB" sz="2000" dirty="0" smtClean="0"/>
              <a: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Above all, the HWB Board is concerned about the population it serves……PLACE</a:t>
            </a:r>
          </a:p>
          <a:p>
            <a:pPr marL="285750" indent="-285750">
              <a:buFont typeface="Arial" panose="020B0604020202020204" pitchFamily="34" charset="0"/>
              <a:buChar char="•"/>
            </a:pPr>
            <a:endParaRPr lang="en-GB" sz="2000" dirty="0"/>
          </a:p>
          <a:p>
            <a:pPr lvl="1">
              <a:lnSpc>
                <a:spcPct val="200000"/>
              </a:lnSpc>
              <a:spcAft>
                <a:spcPts val="600"/>
              </a:spcAft>
            </a:pPr>
            <a:endParaRPr lang="en-US" sz="2000" dirty="0">
              <a:latin typeface="Arial" pitchFamily="84" charset="0"/>
            </a:endParaRPr>
          </a:p>
        </p:txBody>
      </p:sp>
    </p:spTree>
    <p:extLst>
      <p:ext uri="{BB962C8B-B14F-4D97-AF65-F5344CB8AC3E}">
        <p14:creationId xmlns:p14="http://schemas.microsoft.com/office/powerpoint/2010/main" val="17456809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84784"/>
            <a:ext cx="8028000" cy="4788000"/>
          </a:xfrm>
        </p:spPr>
        <p:txBody>
          <a:bodyPr>
            <a:noAutofit/>
          </a:bodyPr>
          <a:lstStyle/>
          <a:p>
            <a:pPr marL="285750" indent="-285750">
              <a:spcAft>
                <a:spcPts val="1200"/>
              </a:spcAft>
              <a:buFont typeface="Arial" panose="020B0604020202020204" pitchFamily="34" charset="0"/>
              <a:buChar char="•"/>
            </a:pPr>
            <a:r>
              <a:rPr lang="en-GB" sz="2000" dirty="0" smtClean="0"/>
              <a:t>The </a:t>
            </a:r>
            <a:r>
              <a:rPr lang="en-GB" sz="2000" dirty="0"/>
              <a:t>Contract will stipulate some requirements of the ACO which will include</a:t>
            </a:r>
            <a:r>
              <a:rPr lang="en-GB" sz="2000" dirty="0" smtClean="0"/>
              <a:t>:</a:t>
            </a:r>
          </a:p>
          <a:p>
            <a:pPr marL="501750" lvl="2" indent="-285750">
              <a:spcBef>
                <a:spcPts val="1200"/>
              </a:spcBef>
              <a:spcAft>
                <a:spcPts val="1200"/>
              </a:spcAft>
              <a:buFont typeface="Courier New" panose="02070309020205020404" pitchFamily="49" charset="0"/>
              <a:buChar char="o"/>
            </a:pPr>
            <a:r>
              <a:rPr lang="en-GB" sz="2000" dirty="0" smtClean="0"/>
              <a:t>the </a:t>
            </a:r>
            <a:r>
              <a:rPr lang="en-GB" sz="2000" dirty="0"/>
              <a:t>requirement to conduct a </a:t>
            </a:r>
            <a:r>
              <a:rPr lang="en-GB" sz="2000" b="1" dirty="0">
                <a:solidFill>
                  <a:srgbClr val="FF0000"/>
                </a:solidFill>
              </a:rPr>
              <a:t>population health needs </a:t>
            </a:r>
            <a:r>
              <a:rPr lang="en-GB" sz="2000" b="1" dirty="0" smtClean="0">
                <a:solidFill>
                  <a:srgbClr val="FF0000"/>
                </a:solidFill>
              </a:rPr>
              <a:t>assessment</a:t>
            </a:r>
            <a:r>
              <a:rPr lang="en-GB" sz="2000" dirty="0">
                <a:solidFill>
                  <a:srgbClr val="FF0000"/>
                </a:solidFill>
              </a:rPr>
              <a:t>;</a:t>
            </a:r>
            <a:endParaRPr lang="en-GB" sz="2000" dirty="0" smtClean="0">
              <a:solidFill>
                <a:srgbClr val="FF0000"/>
              </a:solidFill>
            </a:endParaRPr>
          </a:p>
          <a:p>
            <a:pPr marL="501750" lvl="2" indent="-285750">
              <a:spcBef>
                <a:spcPts val="1200"/>
              </a:spcBef>
              <a:spcAft>
                <a:spcPts val="1200"/>
              </a:spcAft>
              <a:buFont typeface="Courier New" panose="02070309020205020404" pitchFamily="49" charset="0"/>
              <a:buChar char="o"/>
            </a:pPr>
            <a:r>
              <a:rPr lang="en-GB" sz="2000" b="1" dirty="0" smtClean="0">
                <a:solidFill>
                  <a:srgbClr val="FF0000"/>
                </a:solidFill>
              </a:rPr>
              <a:t>to develop strategies </a:t>
            </a:r>
            <a:r>
              <a:rPr lang="en-GB" sz="2000" b="1" dirty="0">
                <a:solidFill>
                  <a:srgbClr val="FF0000"/>
                </a:solidFill>
              </a:rPr>
              <a:t>to improve the health and wellbeing of the population</a:t>
            </a:r>
            <a:r>
              <a:rPr lang="en-GB" sz="2000" b="1" dirty="0" smtClean="0">
                <a:solidFill>
                  <a:srgbClr val="FF0000"/>
                </a:solidFill>
              </a:rPr>
              <a:t>;</a:t>
            </a:r>
          </a:p>
          <a:p>
            <a:pPr marL="501750" lvl="2" indent="-285750">
              <a:spcBef>
                <a:spcPts val="1200"/>
              </a:spcBef>
              <a:spcAft>
                <a:spcPts val="1200"/>
              </a:spcAft>
              <a:buFont typeface="Courier New" panose="02070309020205020404" pitchFamily="49" charset="0"/>
              <a:buChar char="o"/>
            </a:pPr>
            <a:r>
              <a:rPr lang="en-GB" sz="2000" b="1" dirty="0" smtClean="0">
                <a:solidFill>
                  <a:srgbClr val="FF0000"/>
                </a:solidFill>
              </a:rPr>
              <a:t>the </a:t>
            </a:r>
            <a:r>
              <a:rPr lang="en-GB" sz="2000" b="1" dirty="0">
                <a:solidFill>
                  <a:srgbClr val="FF0000"/>
                </a:solidFill>
              </a:rPr>
              <a:t>requirement to seek to address underlying health </a:t>
            </a:r>
            <a:r>
              <a:rPr lang="en-GB" sz="2000" b="1" dirty="0" smtClean="0">
                <a:solidFill>
                  <a:srgbClr val="FF0000"/>
                </a:solidFill>
              </a:rPr>
              <a:t>inequalities</a:t>
            </a:r>
            <a:r>
              <a:rPr lang="en-GB" sz="2000" b="1" dirty="0">
                <a:solidFill>
                  <a:srgbClr val="FF0000"/>
                </a:solidFill>
              </a:rPr>
              <a:t>.</a:t>
            </a:r>
            <a:endParaRPr lang="en-GB" sz="2000" b="1" dirty="0" smtClean="0">
              <a:solidFill>
                <a:srgbClr val="FF0000"/>
              </a:solidFill>
            </a:endParaRPr>
          </a:p>
        </p:txBody>
      </p:sp>
      <p:sp>
        <p:nvSpPr>
          <p:cNvPr id="4" name="Footer Placeholder 3"/>
          <p:cNvSpPr>
            <a:spLocks noGrp="1"/>
          </p:cNvSpPr>
          <p:nvPr>
            <p:ph type="ftr" sz="quarter" idx="3"/>
          </p:nvPr>
        </p:nvSpPr>
        <p:spPr/>
        <p:txBody>
          <a:bodyPr/>
          <a:lstStyle/>
          <a:p>
            <a:r>
              <a:rPr lang="en-GB" dirty="0" smtClean="0">
                <a:solidFill>
                  <a:prstClr val="white"/>
                </a:solidFill>
              </a:rPr>
              <a:t>PHE South West</a:t>
            </a:r>
            <a:endParaRPr lang="en-US" dirty="0">
              <a:solidFill>
                <a:prstClr val="white"/>
              </a:solidFill>
            </a:endParaRPr>
          </a:p>
        </p:txBody>
      </p:sp>
      <p:sp>
        <p:nvSpPr>
          <p:cNvPr id="5" name="Title 4"/>
          <p:cNvSpPr>
            <a:spLocks noGrp="1"/>
          </p:cNvSpPr>
          <p:nvPr>
            <p:ph type="title"/>
          </p:nvPr>
        </p:nvSpPr>
        <p:spPr>
          <a:xfrm>
            <a:off x="395536" y="332656"/>
            <a:ext cx="8352928" cy="983259"/>
          </a:xfrm>
        </p:spPr>
        <p:txBody>
          <a:bodyPr>
            <a:normAutofit/>
          </a:bodyPr>
          <a:lstStyle/>
          <a:p>
            <a:r>
              <a:rPr lang="en-GB" sz="3200" b="1" dirty="0" smtClean="0">
                <a:solidFill>
                  <a:srgbClr val="00AE9E"/>
                </a:solidFill>
              </a:rPr>
              <a:t>Holding an ACO contract: health and wellbeing requirements</a:t>
            </a:r>
            <a:endParaRPr lang="en-GB" sz="3200" b="1" dirty="0">
              <a:solidFill>
                <a:srgbClr val="00AE9E"/>
              </a:solidFill>
            </a:endParaRPr>
          </a:p>
        </p:txBody>
      </p:sp>
    </p:spTree>
    <p:extLst>
      <p:ext uri="{BB962C8B-B14F-4D97-AF65-F5344CB8AC3E}">
        <p14:creationId xmlns:p14="http://schemas.microsoft.com/office/powerpoint/2010/main" val="41051497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413197" y="571500"/>
            <a:ext cx="3726755" cy="1777380"/>
          </a:xfrm>
        </p:spPr>
        <p:txBody>
          <a:bodyPr wrap="square" numCol="1" compatLnSpc="1">
            <a:prstTxWarp prst="textNoShape">
              <a:avLst/>
            </a:prstTxWarp>
            <a:normAutofit/>
          </a:bodyPr>
          <a:lstStyle/>
          <a:p>
            <a:pPr fontAlgn="auto">
              <a:spcAft>
                <a:spcPts val="0"/>
              </a:spcAft>
              <a:defRPr/>
            </a:pPr>
            <a:r>
              <a:rPr lang="en-GB" sz="2800" b="1" dirty="0" smtClean="0">
                <a:ea typeface="+mj-ea"/>
                <a:cs typeface="+mj-cs"/>
              </a:rPr>
              <a:t>Mortality rate from causes considered preventable (Male)</a:t>
            </a:r>
            <a:endParaRPr lang="en-US" sz="2800" b="1" dirty="0">
              <a:ea typeface="+mj-ea"/>
              <a:cs typeface="+mj-cs"/>
            </a:endParaRPr>
          </a:p>
        </p:txBody>
      </p:sp>
      <p:sp>
        <p:nvSpPr>
          <p:cNvPr id="13316" name="Footer Placeholder 4"/>
          <p:cNvSpPr>
            <a:spLocks noGrp="1"/>
          </p:cNvSpPr>
          <p:nvPr>
            <p:ph type="ftr" sz="quarter" idx="11"/>
          </p:nvPr>
        </p:nvSpPr>
        <p:spPr bwMode="auto">
          <a:xfrm>
            <a:off x="827584" y="6320300"/>
            <a:ext cx="7704137" cy="54927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98002E"/>
                </a:solidFill>
                <a:latin typeface="Arial" pitchFamily="84" charset="0"/>
                <a:ea typeface="ヒラギノ角ゴ Pro W3" pitchFamily="84" charset="-128"/>
                <a:cs typeface="ヒラギノ角ゴ Pro W3" pitchFamily="84" charset="-128"/>
              </a:rPr>
              <a:t>Source: PHE Fingertips</a:t>
            </a:r>
            <a:endParaRPr lang="en-US">
              <a:solidFill>
                <a:srgbClr val="98002E"/>
              </a:solidFill>
              <a:latin typeface="Arial" pitchFamily="84" charset="0"/>
              <a:ea typeface="ヒラギノ角ゴ Pro W3" pitchFamily="84" charset="-128"/>
              <a:cs typeface="ヒラギノ角ゴ Pro W3" pitchFamily="84" charset="-128"/>
            </a:endParaRPr>
          </a:p>
        </p:txBody>
      </p:sp>
      <p:pic>
        <p:nvPicPr>
          <p:cNvPr id="8194" name="Picture 2" descr="C:\Users\AMANDA~1.TAY\AppData\Local\Temp\Map-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692696"/>
            <a:ext cx="44767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209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413197" y="571500"/>
            <a:ext cx="3726755" cy="1777380"/>
          </a:xfrm>
        </p:spPr>
        <p:txBody>
          <a:bodyPr wrap="square" numCol="1" compatLnSpc="1">
            <a:prstTxWarp prst="textNoShape">
              <a:avLst/>
            </a:prstTxWarp>
            <a:normAutofit/>
          </a:bodyPr>
          <a:lstStyle/>
          <a:p>
            <a:pPr fontAlgn="auto">
              <a:spcAft>
                <a:spcPts val="0"/>
              </a:spcAft>
              <a:defRPr/>
            </a:pPr>
            <a:r>
              <a:rPr lang="en-GB" sz="2800" b="1" dirty="0" smtClean="0">
                <a:ea typeface="+mj-ea"/>
                <a:cs typeface="+mj-cs"/>
              </a:rPr>
              <a:t>Mortality rate from causes considered preventable (Female)</a:t>
            </a:r>
            <a:endParaRPr lang="en-US" sz="2800" b="1" dirty="0">
              <a:ea typeface="+mj-ea"/>
              <a:cs typeface="+mj-cs"/>
            </a:endParaRPr>
          </a:p>
        </p:txBody>
      </p:sp>
      <p:sp>
        <p:nvSpPr>
          <p:cNvPr id="13316" name="Footer Placeholder 4"/>
          <p:cNvSpPr>
            <a:spLocks noGrp="1"/>
          </p:cNvSpPr>
          <p:nvPr>
            <p:ph type="ftr" sz="quarter" idx="11"/>
          </p:nvPr>
        </p:nvSpPr>
        <p:spPr bwMode="auto">
          <a:xfrm>
            <a:off x="827584" y="6320300"/>
            <a:ext cx="7704137" cy="54927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98002E"/>
                </a:solidFill>
                <a:latin typeface="Arial" pitchFamily="84" charset="0"/>
                <a:ea typeface="ヒラギノ角ゴ Pro W3" pitchFamily="84" charset="-128"/>
                <a:cs typeface="ヒラギノ角ゴ Pro W3" pitchFamily="84" charset="-128"/>
              </a:rPr>
              <a:t>Source: PHE Fingertips</a:t>
            </a:r>
            <a:endParaRPr lang="en-US">
              <a:solidFill>
                <a:srgbClr val="98002E"/>
              </a:solidFill>
              <a:latin typeface="Arial" pitchFamily="84" charset="0"/>
              <a:ea typeface="ヒラギノ角ゴ Pro W3" pitchFamily="84" charset="-128"/>
              <a:cs typeface="ヒラギノ角ゴ Pro W3" pitchFamily="84" charset="-128"/>
            </a:endParaRPr>
          </a:p>
        </p:txBody>
      </p:sp>
      <p:pic>
        <p:nvPicPr>
          <p:cNvPr id="9218" name="Picture 2" descr="C:\Users\AMANDA~1.TAY\AppData\Local\Temp\Map-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692696"/>
            <a:ext cx="44767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00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35071"/>
            <a:ext cx="7992887" cy="5994666"/>
          </a:xfrm>
          <a:prstGeom prst="rect">
            <a:avLst/>
          </a:prstGeom>
        </p:spPr>
      </p:pic>
    </p:spTree>
    <p:extLst>
      <p:ext uri="{BB962C8B-B14F-4D97-AF65-F5344CB8AC3E}">
        <p14:creationId xmlns:p14="http://schemas.microsoft.com/office/powerpoint/2010/main" val="1033710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413197" y="571500"/>
            <a:ext cx="7903219" cy="769268"/>
          </a:xfrm>
        </p:spPr>
        <p:txBody>
          <a:bodyPr wrap="square" numCol="1" compatLnSpc="1">
            <a:prstTxWarp prst="textNoShape">
              <a:avLst/>
            </a:prstTxWarp>
            <a:normAutofit/>
          </a:bodyPr>
          <a:lstStyle/>
          <a:p>
            <a:pPr fontAlgn="auto">
              <a:spcAft>
                <a:spcPts val="0"/>
              </a:spcAft>
              <a:defRPr/>
            </a:pPr>
            <a:r>
              <a:rPr lang="en-US" sz="3200" b="1" dirty="0" smtClean="0">
                <a:ea typeface="+mj-ea"/>
                <a:cs typeface="+mj-cs"/>
              </a:rPr>
              <a:t>Is there a chasm developing?</a:t>
            </a:r>
            <a:endParaRPr lang="en-US" sz="3200" b="1" dirty="0">
              <a:ea typeface="+mj-ea"/>
              <a:cs typeface="+mj-cs"/>
            </a:endParaRPr>
          </a:p>
        </p:txBody>
      </p:sp>
      <p:sp>
        <p:nvSpPr>
          <p:cNvPr id="6" name="Content Placeholder 18"/>
          <p:cNvSpPr>
            <a:spLocks noGrp="1"/>
          </p:cNvSpPr>
          <p:nvPr>
            <p:ph idx="1"/>
          </p:nvPr>
        </p:nvSpPr>
        <p:spPr>
          <a:xfrm>
            <a:off x="467544" y="1700808"/>
            <a:ext cx="8029575" cy="4092302"/>
          </a:xfrm>
        </p:spPr>
        <p:txBody>
          <a:bodyPr/>
          <a:lstStyle/>
          <a:p>
            <a:pPr marL="285750" lvl="1" indent="-285750">
              <a:spcAft>
                <a:spcPts val="600"/>
              </a:spcAft>
              <a:buFont typeface="Arial" panose="020B0604020202020204" pitchFamily="34" charset="0"/>
              <a:buChar char="•"/>
            </a:pPr>
            <a:r>
              <a:rPr lang="en-US" sz="2000" dirty="0" smtClean="0">
                <a:latin typeface="Arial" pitchFamily="84" charset="0"/>
              </a:rPr>
              <a:t>Local Government (understandably) is place based </a:t>
            </a:r>
          </a:p>
          <a:p>
            <a:pPr marL="285750" lvl="1" indent="-285750">
              <a:spcAft>
                <a:spcPts val="600"/>
              </a:spcAft>
              <a:buFont typeface="Arial" panose="020B0604020202020204" pitchFamily="34" charset="0"/>
              <a:buChar char="•"/>
            </a:pPr>
            <a:endParaRPr lang="en-US" sz="2000" dirty="0" smtClean="0">
              <a:latin typeface="Arial" pitchFamily="84" charset="0"/>
            </a:endParaRPr>
          </a:p>
          <a:p>
            <a:pPr marL="285750" lvl="1" indent="-285750">
              <a:spcAft>
                <a:spcPts val="600"/>
              </a:spcAft>
              <a:buFont typeface="Arial" panose="020B0604020202020204" pitchFamily="34" charset="0"/>
              <a:buChar char="•"/>
            </a:pPr>
            <a:r>
              <a:rPr lang="en-US" sz="2000" dirty="0" smtClean="0">
                <a:latin typeface="Arial" pitchFamily="84" charset="0"/>
              </a:rPr>
              <a:t>STPs and ACOs (understandably) are NHS centric and service based</a:t>
            </a:r>
          </a:p>
          <a:p>
            <a:pPr marL="285750" lvl="1" indent="-285750">
              <a:spcAft>
                <a:spcPts val="600"/>
              </a:spcAft>
              <a:buFont typeface="Arial" panose="020B0604020202020204" pitchFamily="34" charset="0"/>
              <a:buChar char="•"/>
            </a:pPr>
            <a:endParaRPr lang="en-US" sz="2000" dirty="0" smtClean="0">
              <a:latin typeface="Arial" pitchFamily="84" charset="0"/>
            </a:endParaRPr>
          </a:p>
          <a:p>
            <a:pPr marL="285750" lvl="1" indent="-285750">
              <a:spcAft>
                <a:spcPts val="600"/>
              </a:spcAft>
              <a:buFont typeface="Arial" panose="020B0604020202020204" pitchFamily="34" charset="0"/>
              <a:buChar char="•"/>
            </a:pPr>
            <a:r>
              <a:rPr lang="en-US" sz="2000" dirty="0" smtClean="0">
                <a:latin typeface="Arial" pitchFamily="84" charset="0"/>
              </a:rPr>
              <a:t>What is the relevance of HWB Boards for STPs and ACOs?</a:t>
            </a:r>
          </a:p>
          <a:p>
            <a:pPr marL="285750" lvl="1" indent="-285750">
              <a:spcAft>
                <a:spcPts val="600"/>
              </a:spcAft>
              <a:buFont typeface="Arial" panose="020B0604020202020204" pitchFamily="34" charset="0"/>
              <a:buChar char="•"/>
            </a:pPr>
            <a:endParaRPr lang="en-US" sz="2000" dirty="0">
              <a:latin typeface="Arial" pitchFamily="84" charset="0"/>
            </a:endParaRPr>
          </a:p>
        </p:txBody>
      </p:sp>
    </p:spTree>
    <p:extLst>
      <p:ext uri="{BB962C8B-B14F-4D97-AF65-F5344CB8AC3E}">
        <p14:creationId xmlns:p14="http://schemas.microsoft.com/office/powerpoint/2010/main" val="22836713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413197" y="571500"/>
            <a:ext cx="7903219" cy="769268"/>
          </a:xfrm>
        </p:spPr>
        <p:txBody>
          <a:bodyPr wrap="square" numCol="1" compatLnSpc="1">
            <a:prstTxWarp prst="textNoShape">
              <a:avLst/>
            </a:prstTxWarp>
            <a:normAutofit/>
          </a:bodyPr>
          <a:lstStyle/>
          <a:p>
            <a:pPr fontAlgn="auto">
              <a:spcAft>
                <a:spcPts val="0"/>
              </a:spcAft>
              <a:defRPr/>
            </a:pPr>
            <a:r>
              <a:rPr lang="en-US" sz="3200" b="1" dirty="0" smtClean="0">
                <a:ea typeface="+mj-ea"/>
                <a:cs typeface="+mj-cs"/>
              </a:rPr>
              <a:t>The challenge of governance</a:t>
            </a:r>
            <a:endParaRPr lang="en-US" sz="3200" b="1" dirty="0">
              <a:ea typeface="+mj-ea"/>
              <a:cs typeface="+mj-cs"/>
            </a:endParaRPr>
          </a:p>
        </p:txBody>
      </p:sp>
      <p:sp>
        <p:nvSpPr>
          <p:cNvPr id="6" name="Content Placeholder 18"/>
          <p:cNvSpPr>
            <a:spLocks noGrp="1"/>
          </p:cNvSpPr>
          <p:nvPr>
            <p:ph idx="1"/>
          </p:nvPr>
        </p:nvSpPr>
        <p:spPr>
          <a:xfrm>
            <a:off x="467544" y="1412776"/>
            <a:ext cx="8029575" cy="4092302"/>
          </a:xfrm>
        </p:spPr>
        <p:txBody>
          <a:bodyPr/>
          <a:lstStyle/>
          <a:p>
            <a:pPr marL="285750" lvl="1" indent="-285750">
              <a:spcAft>
                <a:spcPts val="600"/>
              </a:spcAft>
              <a:buFont typeface="Arial" panose="020B0604020202020204" pitchFamily="34" charset="0"/>
              <a:buChar char="•"/>
            </a:pPr>
            <a:r>
              <a:rPr lang="en-US" sz="2000" dirty="0" smtClean="0">
                <a:latin typeface="Arial" pitchFamily="84" charset="0"/>
              </a:rPr>
              <a:t>Is it actually possible to reconcile the complex governance between multiple political organisations and complex NHS governance?</a:t>
            </a:r>
          </a:p>
          <a:p>
            <a:pPr marL="285750" lvl="1" indent="-285750">
              <a:spcAft>
                <a:spcPts val="600"/>
              </a:spcAft>
              <a:buFont typeface="Arial" panose="020B0604020202020204" pitchFamily="34" charset="0"/>
              <a:buChar char="•"/>
            </a:pPr>
            <a:endParaRPr lang="en-US" sz="2000" dirty="0" smtClean="0">
              <a:latin typeface="Arial" pitchFamily="84" charset="0"/>
            </a:endParaRPr>
          </a:p>
          <a:p>
            <a:pPr marL="285750" lvl="1" indent="-285750">
              <a:spcAft>
                <a:spcPts val="600"/>
              </a:spcAft>
              <a:buFont typeface="Arial" panose="020B0604020202020204" pitchFamily="34" charset="0"/>
              <a:buChar char="•"/>
            </a:pPr>
            <a:r>
              <a:rPr lang="en-US" sz="2000" dirty="0" smtClean="0">
                <a:latin typeface="Arial" pitchFamily="84" charset="0"/>
              </a:rPr>
              <a:t>Do HWB Boards (ie local authorities) want to be consultees or decision makers?</a:t>
            </a:r>
          </a:p>
          <a:p>
            <a:pPr marL="285750" lvl="1" indent="-285750">
              <a:spcAft>
                <a:spcPts val="600"/>
              </a:spcAft>
              <a:buFont typeface="Arial" panose="020B0604020202020204" pitchFamily="34" charset="0"/>
              <a:buChar char="•"/>
            </a:pPr>
            <a:endParaRPr lang="en-US" sz="2000" dirty="0" smtClean="0">
              <a:latin typeface="Arial" pitchFamily="84" charset="0"/>
            </a:endParaRPr>
          </a:p>
          <a:p>
            <a:pPr marL="285750" lvl="1" indent="-285750">
              <a:spcAft>
                <a:spcPts val="600"/>
              </a:spcAft>
              <a:buFont typeface="Arial" panose="020B0604020202020204" pitchFamily="34" charset="0"/>
              <a:buChar char="•"/>
            </a:pPr>
            <a:r>
              <a:rPr lang="en-US" sz="2000" dirty="0" smtClean="0">
                <a:latin typeface="Arial" pitchFamily="84" charset="0"/>
              </a:rPr>
              <a:t>Is there a critical mass of HWB Boards?  Should there be?</a:t>
            </a:r>
          </a:p>
          <a:p>
            <a:pPr marL="285750" lvl="1" indent="-285750">
              <a:spcAft>
                <a:spcPts val="600"/>
              </a:spcAft>
              <a:buFont typeface="Arial" panose="020B0604020202020204" pitchFamily="34" charset="0"/>
              <a:buChar char="•"/>
            </a:pPr>
            <a:endParaRPr lang="en-US" sz="2000" dirty="0" smtClean="0">
              <a:latin typeface="Arial" pitchFamily="84" charset="0"/>
            </a:endParaRPr>
          </a:p>
          <a:p>
            <a:pPr marL="285750" lvl="1" indent="-285750">
              <a:spcAft>
                <a:spcPts val="600"/>
              </a:spcAft>
              <a:buFont typeface="Arial" panose="020B0604020202020204" pitchFamily="34" charset="0"/>
              <a:buChar char="•"/>
            </a:pPr>
            <a:endParaRPr lang="en-US" dirty="0">
              <a:latin typeface="Arial" pitchFamily="84" charset="0"/>
            </a:endParaRPr>
          </a:p>
        </p:txBody>
      </p:sp>
    </p:spTree>
    <p:extLst>
      <p:ext uri="{BB962C8B-B14F-4D97-AF65-F5344CB8AC3E}">
        <p14:creationId xmlns:p14="http://schemas.microsoft.com/office/powerpoint/2010/main" val="276065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467544" y="404664"/>
            <a:ext cx="8029575" cy="792088"/>
          </a:xfrm>
        </p:spPr>
        <p:txBody>
          <a:bodyPr wrap="square" numCol="1" compatLnSpc="1">
            <a:prstTxWarp prst="textNoShape">
              <a:avLst/>
            </a:prstTxWarp>
            <a:normAutofit/>
          </a:bodyPr>
          <a:lstStyle/>
          <a:p>
            <a:pPr fontAlgn="auto">
              <a:spcAft>
                <a:spcPts val="0"/>
              </a:spcAft>
              <a:defRPr/>
            </a:pPr>
            <a:r>
              <a:rPr lang="en-GB" sz="3200" b="1" dirty="0"/>
              <a:t>Mayors and place-based initiatives</a:t>
            </a:r>
            <a:endParaRPr lang="en-US" sz="3200" dirty="0">
              <a:ea typeface="+mj-ea"/>
              <a:cs typeface="+mj-cs"/>
            </a:endParaRPr>
          </a:p>
        </p:txBody>
      </p:sp>
      <p:sp>
        <p:nvSpPr>
          <p:cNvPr id="13314" name="Content Placeholder 18"/>
          <p:cNvSpPr>
            <a:spLocks noGrp="1"/>
          </p:cNvSpPr>
          <p:nvPr>
            <p:ph idx="1"/>
          </p:nvPr>
        </p:nvSpPr>
        <p:spPr>
          <a:xfrm>
            <a:off x="502865" y="1124744"/>
            <a:ext cx="8029575" cy="4896544"/>
          </a:xfrm>
        </p:spPr>
        <p:txBody>
          <a:bodyPr/>
          <a:lstStyle/>
          <a:p>
            <a:pPr lvl="1">
              <a:spcAft>
                <a:spcPts val="600"/>
              </a:spcAft>
            </a:pPr>
            <a:r>
              <a:rPr lang="en-GB" sz="2000" dirty="0"/>
              <a:t>The newly-elected Mayors </a:t>
            </a:r>
            <a:r>
              <a:rPr lang="en-GB" sz="2000" dirty="0" smtClean="0"/>
              <a:t>are driving initiatives across </a:t>
            </a:r>
            <a:r>
              <a:rPr lang="en-GB" sz="2000" dirty="0"/>
              <a:t>multiple organisations and </a:t>
            </a:r>
            <a:r>
              <a:rPr lang="en-GB" sz="2000" dirty="0" smtClean="0"/>
              <a:t>agencies</a:t>
            </a:r>
            <a:r>
              <a:rPr lang="en-GB" sz="2000" dirty="0"/>
              <a:t>:</a:t>
            </a:r>
            <a:endParaRPr lang="en-GB" sz="2000" dirty="0" smtClean="0"/>
          </a:p>
          <a:p>
            <a:pPr marL="285750" lvl="1" indent="-285750">
              <a:spcAft>
                <a:spcPts val="600"/>
              </a:spcAft>
              <a:buFont typeface="Arial" panose="020B0604020202020204" pitchFamily="34" charset="0"/>
              <a:buChar char="•"/>
            </a:pPr>
            <a:r>
              <a:rPr lang="en-GB" sz="2000" dirty="0" smtClean="0"/>
              <a:t>The Mayor </a:t>
            </a:r>
            <a:r>
              <a:rPr lang="en-GB" sz="2000" dirty="0"/>
              <a:t>of </a:t>
            </a:r>
            <a:r>
              <a:rPr lang="en-GB" sz="2000" dirty="0" smtClean="0"/>
              <a:t>Bristol </a:t>
            </a:r>
            <a:r>
              <a:rPr lang="en-GB" sz="2000" dirty="0"/>
              <a:t>has </a:t>
            </a:r>
            <a:r>
              <a:rPr lang="en-GB" sz="2000" dirty="0" smtClean="0"/>
              <a:t>established </a:t>
            </a:r>
            <a:r>
              <a:rPr lang="en-GB" sz="2000" dirty="0"/>
              <a:t>a Bristol City Office which brings together the city’s resources to focus on cross-cutting challenges </a:t>
            </a:r>
            <a:r>
              <a:rPr lang="en-GB" sz="2000" dirty="0" smtClean="0"/>
              <a:t>such as early </a:t>
            </a:r>
            <a:r>
              <a:rPr lang="en-GB" sz="2000" dirty="0"/>
              <a:t>intervention.  </a:t>
            </a:r>
            <a:endParaRPr lang="en-GB" sz="2000" dirty="0" smtClean="0"/>
          </a:p>
          <a:p>
            <a:pPr marL="285750" lvl="1" indent="-285750">
              <a:spcAft>
                <a:spcPts val="600"/>
              </a:spcAft>
              <a:buFont typeface="Arial" panose="020B0604020202020204" pitchFamily="34" charset="0"/>
              <a:buChar char="•"/>
            </a:pPr>
            <a:r>
              <a:rPr lang="en-GB" sz="2000" dirty="0" smtClean="0"/>
              <a:t>The </a:t>
            </a:r>
            <a:r>
              <a:rPr lang="en-GB" sz="2000" dirty="0"/>
              <a:t>Mayor of Greater </a:t>
            </a:r>
            <a:r>
              <a:rPr lang="en-GB" sz="2000" dirty="0" smtClean="0"/>
              <a:t>Manchester </a:t>
            </a:r>
            <a:r>
              <a:rPr lang="en-GB" sz="2000" dirty="0"/>
              <a:t>pledged to end rough sleeping by 2020 in his election manifesto, and launched the Homelessness Fund on his first day in office, adding 15 per cent of his own salary into the pot. </a:t>
            </a:r>
            <a:endParaRPr lang="en-GB" sz="2000" dirty="0" smtClean="0"/>
          </a:p>
          <a:p>
            <a:pPr marL="285750" lvl="1" indent="-285750">
              <a:spcAft>
                <a:spcPts val="600"/>
              </a:spcAft>
              <a:buFont typeface="Arial" panose="020B0604020202020204" pitchFamily="34" charset="0"/>
              <a:buChar char="•"/>
            </a:pPr>
            <a:r>
              <a:rPr lang="en-GB" sz="2000" dirty="0" smtClean="0"/>
              <a:t>The </a:t>
            </a:r>
            <a:r>
              <a:rPr lang="en-GB" sz="2000" dirty="0"/>
              <a:t>Cambridgeshire and Peterborough devolution deal </a:t>
            </a:r>
            <a:r>
              <a:rPr lang="en-GB" sz="2000" dirty="0" smtClean="0"/>
              <a:t>includes </a:t>
            </a:r>
            <a:r>
              <a:rPr lang="en-GB" sz="2000" dirty="0"/>
              <a:t>a commitment to a co-design of their Work and Health Programme. </a:t>
            </a:r>
            <a:endParaRPr lang="en-GB" sz="2000" dirty="0" smtClean="0"/>
          </a:p>
          <a:p>
            <a:pPr marL="285750" lvl="1" indent="-285750">
              <a:spcAft>
                <a:spcPts val="600"/>
              </a:spcAft>
              <a:buFont typeface="Arial" panose="020B0604020202020204" pitchFamily="34" charset="0"/>
              <a:buChar char="•"/>
            </a:pPr>
            <a:r>
              <a:rPr lang="en-GB" sz="2000" dirty="0" smtClean="0"/>
              <a:t>The West Midlands has a mental health commission and a commitment to reduce inequality in healthy life expectancy</a:t>
            </a:r>
            <a:endParaRPr lang="en-US" sz="2000" dirty="0">
              <a:solidFill>
                <a:srgbClr val="FF0000"/>
              </a:solidFill>
              <a:latin typeface="Arial" pitchFamily="84" charset="0"/>
            </a:endParaRPr>
          </a:p>
        </p:txBody>
      </p:sp>
      <p:sp>
        <p:nvSpPr>
          <p:cNvPr id="5" name="TextBox 4"/>
          <p:cNvSpPr txBox="1"/>
          <p:nvPr/>
        </p:nvSpPr>
        <p:spPr>
          <a:xfrm>
            <a:off x="395536" y="6297979"/>
            <a:ext cx="6120680" cy="307777"/>
          </a:xfrm>
          <a:prstGeom prst="rect">
            <a:avLst/>
          </a:prstGeom>
          <a:noFill/>
        </p:spPr>
        <p:txBody>
          <a:bodyPr wrap="square" rtlCol="0">
            <a:spAutoFit/>
          </a:bodyPr>
          <a:lstStyle/>
          <a:p>
            <a:r>
              <a:rPr lang="en-GB" sz="1400" dirty="0" smtClean="0">
                <a:solidFill>
                  <a:prstClr val="black"/>
                </a:solidFill>
                <a:latin typeface="Arial" pitchFamily="84" charset="0"/>
                <a:ea typeface="ヒラギノ角ゴ Pro W3" pitchFamily="84" charset="-128"/>
              </a:rPr>
              <a:t>Source: Metro --- Dynamics PHE draft report in publication</a:t>
            </a:r>
            <a:endParaRPr lang="en-GB" sz="1400" dirty="0">
              <a:solidFill>
                <a:prstClr val="black"/>
              </a:solidFill>
              <a:latin typeface="Arial" pitchFamily="84" charset="0"/>
              <a:ea typeface="ヒラギノ角ゴ Pro W3" pitchFamily="84" charset="-128"/>
            </a:endParaRPr>
          </a:p>
        </p:txBody>
      </p:sp>
    </p:spTree>
    <p:extLst>
      <p:ext uri="{BB962C8B-B14F-4D97-AF65-F5344CB8AC3E}">
        <p14:creationId xmlns:p14="http://schemas.microsoft.com/office/powerpoint/2010/main" val="318521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557213" y="548680"/>
            <a:ext cx="8029575" cy="792088"/>
          </a:xfrm>
        </p:spPr>
        <p:txBody>
          <a:bodyPr wrap="square" numCol="1" compatLnSpc="1">
            <a:prstTxWarp prst="textNoShape">
              <a:avLst/>
            </a:prstTxWarp>
            <a:normAutofit/>
          </a:bodyPr>
          <a:lstStyle/>
          <a:p>
            <a:pPr fontAlgn="auto">
              <a:spcAft>
                <a:spcPts val="0"/>
              </a:spcAft>
              <a:defRPr/>
            </a:pPr>
            <a:r>
              <a:rPr lang="en-GB" sz="3200" b="1" dirty="0" smtClean="0">
                <a:ea typeface="+mj-ea"/>
                <a:cs typeface="+mj-cs"/>
              </a:rPr>
              <a:t>North East Assets</a:t>
            </a:r>
            <a:endParaRPr lang="en-US" sz="3200" b="1" dirty="0">
              <a:ea typeface="+mj-ea"/>
              <a:cs typeface="+mj-cs"/>
            </a:endParaRPr>
          </a:p>
        </p:txBody>
      </p:sp>
      <p:sp>
        <p:nvSpPr>
          <p:cNvPr id="13314" name="Content Placeholder 18"/>
          <p:cNvSpPr>
            <a:spLocks noGrp="1"/>
          </p:cNvSpPr>
          <p:nvPr>
            <p:ph idx="1"/>
          </p:nvPr>
        </p:nvSpPr>
        <p:spPr>
          <a:xfrm>
            <a:off x="557213" y="1484784"/>
            <a:ext cx="8029575" cy="4524350"/>
          </a:xfrm>
        </p:spPr>
        <p:txBody>
          <a:bodyPr/>
          <a:lstStyle/>
          <a:p>
            <a:pPr marL="342900" lvl="1" indent="-342900">
              <a:lnSpc>
                <a:spcPct val="150000"/>
              </a:lnSpc>
              <a:buFont typeface="Arial" panose="020B0604020202020204" pitchFamily="34" charset="0"/>
              <a:buChar char="•"/>
            </a:pPr>
            <a:r>
              <a:rPr lang="en-US" sz="2000" dirty="0" smtClean="0">
                <a:latin typeface="Arial" pitchFamily="84" charset="0"/>
              </a:rPr>
              <a:t>Strong North East identity</a:t>
            </a:r>
          </a:p>
          <a:p>
            <a:pPr marL="342900" lvl="1" indent="-342900">
              <a:lnSpc>
                <a:spcPct val="150000"/>
              </a:lnSpc>
              <a:buFont typeface="Arial" panose="020B0604020202020204" pitchFamily="34" charset="0"/>
              <a:buChar char="•"/>
            </a:pPr>
            <a:r>
              <a:rPr lang="en-US" sz="2000" dirty="0" smtClean="0">
                <a:latin typeface="Arial" pitchFamily="84" charset="0"/>
              </a:rPr>
              <a:t>Right critical mass</a:t>
            </a:r>
          </a:p>
          <a:p>
            <a:pPr marL="342900" lvl="1" indent="-342900">
              <a:lnSpc>
                <a:spcPct val="150000"/>
              </a:lnSpc>
              <a:buFont typeface="Arial" panose="020B0604020202020204" pitchFamily="34" charset="0"/>
              <a:buChar char="•"/>
            </a:pPr>
            <a:r>
              <a:rPr lang="en-US" sz="2000" dirty="0" smtClean="0">
                <a:latin typeface="Arial" pitchFamily="84" charset="0"/>
              </a:rPr>
              <a:t>High performing public sector services – past and present</a:t>
            </a:r>
          </a:p>
          <a:p>
            <a:pPr marL="342900" lvl="1" indent="-342900">
              <a:lnSpc>
                <a:spcPct val="150000"/>
              </a:lnSpc>
              <a:buFont typeface="Arial" panose="020B0604020202020204" pitchFamily="34" charset="0"/>
              <a:buChar char="•"/>
            </a:pPr>
            <a:r>
              <a:rPr lang="en-US" sz="2000" dirty="0" smtClean="0">
                <a:latin typeface="Arial" pitchFamily="84" charset="0"/>
              </a:rPr>
              <a:t>Strong relationships</a:t>
            </a:r>
          </a:p>
          <a:p>
            <a:pPr marL="342900" lvl="1" indent="-342900">
              <a:lnSpc>
                <a:spcPct val="150000"/>
              </a:lnSpc>
              <a:buFont typeface="Arial" panose="020B0604020202020204" pitchFamily="34" charset="0"/>
              <a:buChar char="•"/>
            </a:pPr>
            <a:r>
              <a:rPr lang="en-US" sz="2000" dirty="0" smtClean="0">
                <a:latin typeface="Arial" pitchFamily="84" charset="0"/>
              </a:rPr>
              <a:t>Huge potential for growth – must be inclusive</a:t>
            </a:r>
          </a:p>
          <a:p>
            <a:pPr marL="342900" lvl="1" indent="-342900">
              <a:lnSpc>
                <a:spcPct val="150000"/>
              </a:lnSpc>
              <a:buFont typeface="Arial" panose="020B0604020202020204" pitchFamily="34" charset="0"/>
              <a:buChar char="•"/>
            </a:pPr>
            <a:endParaRPr lang="en-US" sz="2000" dirty="0">
              <a:latin typeface="Arial" pitchFamily="84" charset="0"/>
            </a:endParaRPr>
          </a:p>
          <a:p>
            <a:pPr lvl="1">
              <a:lnSpc>
                <a:spcPct val="150000"/>
              </a:lnSpc>
            </a:pPr>
            <a:endParaRPr lang="en-US" sz="2000" dirty="0" smtClean="0">
              <a:latin typeface="Arial" pitchFamily="84" charset="0"/>
            </a:endParaRPr>
          </a:p>
          <a:p>
            <a:pPr lvl="1">
              <a:lnSpc>
                <a:spcPct val="150000"/>
              </a:lnSpc>
            </a:pPr>
            <a:endParaRPr lang="en-US" sz="2000" dirty="0">
              <a:solidFill>
                <a:srgbClr val="FF0000"/>
              </a:solidFill>
              <a:latin typeface="Arial" pitchFamily="84" charset="0"/>
            </a:endParaRPr>
          </a:p>
          <a:p>
            <a:pPr lvl="1">
              <a:lnSpc>
                <a:spcPct val="150000"/>
              </a:lnSpc>
            </a:pPr>
            <a:endParaRPr lang="en-US" sz="2000" dirty="0">
              <a:solidFill>
                <a:srgbClr val="FF0000"/>
              </a:solidFill>
              <a:latin typeface="Arial" pitchFamily="84" charset="0"/>
            </a:endParaRPr>
          </a:p>
        </p:txBody>
      </p:sp>
    </p:spTree>
    <p:extLst>
      <p:ext uri="{BB962C8B-B14F-4D97-AF65-F5344CB8AC3E}">
        <p14:creationId xmlns:p14="http://schemas.microsoft.com/office/powerpoint/2010/main" val="613801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467544" y="548680"/>
            <a:ext cx="8029575" cy="792088"/>
          </a:xfrm>
        </p:spPr>
        <p:txBody>
          <a:bodyPr wrap="square" numCol="1" compatLnSpc="1">
            <a:prstTxWarp prst="textNoShape">
              <a:avLst/>
            </a:prstTxWarp>
            <a:normAutofit/>
          </a:bodyPr>
          <a:lstStyle/>
          <a:p>
            <a:pPr fontAlgn="auto">
              <a:spcAft>
                <a:spcPts val="0"/>
              </a:spcAft>
              <a:defRPr/>
            </a:pPr>
            <a:r>
              <a:rPr lang="en-GB" sz="3200" b="1" dirty="0" smtClean="0">
                <a:ea typeface="+mj-ea"/>
                <a:cs typeface="+mj-cs"/>
              </a:rPr>
              <a:t>The leadership challenge</a:t>
            </a:r>
            <a:endParaRPr lang="en-US" sz="3200" b="1" dirty="0">
              <a:ea typeface="+mj-ea"/>
              <a:cs typeface="+mj-cs"/>
            </a:endParaRPr>
          </a:p>
        </p:txBody>
      </p:sp>
      <p:sp>
        <p:nvSpPr>
          <p:cNvPr id="13314" name="Content Placeholder 18"/>
          <p:cNvSpPr>
            <a:spLocks noGrp="1"/>
          </p:cNvSpPr>
          <p:nvPr>
            <p:ph idx="1"/>
          </p:nvPr>
        </p:nvSpPr>
        <p:spPr>
          <a:xfrm>
            <a:off x="557213" y="1484784"/>
            <a:ext cx="8029575" cy="4524350"/>
          </a:xfrm>
        </p:spPr>
        <p:txBody>
          <a:bodyPr/>
          <a:lstStyle/>
          <a:p>
            <a:pPr lvl="1">
              <a:lnSpc>
                <a:spcPct val="150000"/>
              </a:lnSpc>
            </a:pPr>
            <a:r>
              <a:rPr lang="en-US" sz="2000" dirty="0" smtClean="0">
                <a:latin typeface="Arial" pitchFamily="84" charset="0"/>
              </a:rPr>
              <a:t>Leaders within organisations will need to look </a:t>
            </a:r>
            <a:r>
              <a:rPr lang="en-US" sz="2000" b="1" i="1" dirty="0" smtClean="0">
                <a:latin typeface="Arial" pitchFamily="84" charset="0"/>
              </a:rPr>
              <a:t>beyond the interests of their own organisations</a:t>
            </a:r>
            <a:r>
              <a:rPr lang="en-US" sz="2000" dirty="0" smtClean="0">
                <a:latin typeface="Arial" pitchFamily="84" charset="0"/>
              </a:rPr>
              <a:t> to drive improvement in wellbeing outcomes across their PLACE, leading a cultural change to a health and care system in which each health and care £ is used most effectively to support wellbeing, independent of the source of the funding.</a:t>
            </a:r>
            <a:endParaRPr lang="en-US" sz="2000" dirty="0">
              <a:solidFill>
                <a:srgbClr val="FF0000"/>
              </a:solidFill>
              <a:latin typeface="Arial" pitchFamily="84" charset="0"/>
            </a:endParaRPr>
          </a:p>
        </p:txBody>
      </p:sp>
    </p:spTree>
    <p:extLst>
      <p:ext uri="{BB962C8B-B14F-4D97-AF65-F5344CB8AC3E}">
        <p14:creationId xmlns:p14="http://schemas.microsoft.com/office/powerpoint/2010/main" val="3905571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1961"/>
            <a:ext cx="8229600" cy="868807"/>
          </a:xfrm>
        </p:spPr>
        <p:txBody>
          <a:bodyPr/>
          <a:lstStyle/>
          <a:p>
            <a:pPr algn="ctr">
              <a:defRPr/>
            </a:pPr>
            <a:r>
              <a:rPr lang="en-GB" dirty="0" smtClean="0"/>
              <a:t>Evaluation Design and Methods</a:t>
            </a:r>
            <a:endParaRPr lang="en-GB" dirty="0"/>
          </a:p>
        </p:txBody>
      </p:sp>
      <p:sp>
        <p:nvSpPr>
          <p:cNvPr id="3" name="Content Placeholder 2"/>
          <p:cNvSpPr>
            <a:spLocks noGrp="1"/>
          </p:cNvSpPr>
          <p:nvPr>
            <p:ph idx="1"/>
          </p:nvPr>
        </p:nvSpPr>
        <p:spPr>
          <a:xfrm>
            <a:off x="755576" y="1484784"/>
            <a:ext cx="7920880" cy="4176464"/>
          </a:xfrm>
        </p:spPr>
        <p:txBody>
          <a:bodyPr/>
          <a:lstStyle/>
          <a:p>
            <a:pPr lvl="0">
              <a:buFont typeface="Wingdings" panose="05000000000000000000" pitchFamily="2" charset="2"/>
              <a:buChar char="§"/>
            </a:pPr>
            <a:r>
              <a:rPr lang="en-GB" sz="2000" b="1" dirty="0" smtClean="0">
                <a:solidFill>
                  <a:srgbClr val="663366"/>
                </a:solidFill>
              </a:rPr>
              <a:t>Work package 1</a:t>
            </a:r>
            <a:r>
              <a:rPr lang="en-GB" sz="2000" dirty="0" smtClean="0"/>
              <a:t>: Scoping the evidence base in relation to HWBs and similar partnership working arrangements</a:t>
            </a:r>
          </a:p>
          <a:p>
            <a:pPr lvl="1">
              <a:buFont typeface="Wingdings" panose="05000000000000000000" pitchFamily="2" charset="2"/>
              <a:buChar char="§"/>
            </a:pPr>
            <a:r>
              <a:rPr lang="en-GB" dirty="0" smtClean="0"/>
              <a:t>Literature review and narrative synthesis (report 1 published May 2015)</a:t>
            </a:r>
          </a:p>
          <a:p>
            <a:pPr marL="457200" lvl="1" indent="0">
              <a:buNone/>
            </a:pPr>
            <a:endParaRPr lang="en-GB" sz="800" dirty="0"/>
          </a:p>
          <a:p>
            <a:pPr lvl="0">
              <a:buFont typeface="Wingdings" panose="05000000000000000000" pitchFamily="2" charset="2"/>
              <a:buChar char="§"/>
            </a:pPr>
            <a:r>
              <a:rPr lang="en-GB" sz="2000" b="1" dirty="0" smtClean="0">
                <a:solidFill>
                  <a:srgbClr val="663366"/>
                </a:solidFill>
              </a:rPr>
              <a:t>Work package 2</a:t>
            </a:r>
            <a:r>
              <a:rPr lang="en-GB" sz="2000" dirty="0" smtClean="0"/>
              <a:t>: Mapping the configuration and operation of HWBs across England</a:t>
            </a:r>
          </a:p>
          <a:p>
            <a:pPr lvl="1">
              <a:buFont typeface="Wingdings" panose="05000000000000000000" pitchFamily="2" charset="2"/>
              <a:buChar char="§"/>
            </a:pPr>
            <a:r>
              <a:rPr lang="en-GB" dirty="0" smtClean="0"/>
              <a:t>National survey and elite actor interviews (report 2 published Nov 2015)</a:t>
            </a:r>
          </a:p>
          <a:p>
            <a:pPr lvl="1">
              <a:buFont typeface="Wingdings" panose="05000000000000000000" pitchFamily="2" charset="2"/>
              <a:buChar char="§"/>
            </a:pPr>
            <a:endParaRPr lang="en-GB" sz="800" dirty="0" smtClean="0"/>
          </a:p>
          <a:p>
            <a:pPr lvl="0">
              <a:buFont typeface="Wingdings" panose="05000000000000000000" pitchFamily="2" charset="2"/>
              <a:buChar char="§"/>
            </a:pPr>
            <a:r>
              <a:rPr lang="en-GB" sz="2000" b="1" dirty="0" smtClean="0">
                <a:solidFill>
                  <a:srgbClr val="663366"/>
                </a:solidFill>
              </a:rPr>
              <a:t>Work package 3</a:t>
            </a:r>
            <a:r>
              <a:rPr lang="en-GB" sz="2000" dirty="0" smtClean="0"/>
              <a:t>: Exploring key stakeholder </a:t>
            </a:r>
            <a:r>
              <a:rPr lang="en-GB" sz="2000" dirty="0"/>
              <a:t>experiences and </a:t>
            </a:r>
            <a:r>
              <a:rPr lang="en-GB" sz="2000" dirty="0" smtClean="0"/>
              <a:t>perspectives of working within or alongside HWBs</a:t>
            </a:r>
          </a:p>
          <a:p>
            <a:pPr lvl="1">
              <a:buFont typeface="Wingdings" panose="05000000000000000000" pitchFamily="2" charset="2"/>
              <a:buChar char="§"/>
            </a:pPr>
            <a:r>
              <a:rPr lang="en-GB" dirty="0" smtClean="0"/>
              <a:t>In-depth case study research within five purposively sampled sites (completed)</a:t>
            </a:r>
          </a:p>
          <a:p>
            <a:pPr lvl="1">
              <a:buFont typeface="Wingdings" panose="05000000000000000000" pitchFamily="2" charset="2"/>
              <a:buChar char="§"/>
            </a:pPr>
            <a:endParaRPr lang="en-GB" sz="800" dirty="0" smtClean="0"/>
          </a:p>
          <a:p>
            <a:pPr lvl="0">
              <a:buFont typeface="Wingdings" panose="05000000000000000000" pitchFamily="2" charset="2"/>
              <a:buChar char="§"/>
            </a:pPr>
            <a:r>
              <a:rPr lang="en-GB" sz="2000" b="1" dirty="0" smtClean="0">
                <a:solidFill>
                  <a:srgbClr val="663366"/>
                </a:solidFill>
              </a:rPr>
              <a:t>Work package 4</a:t>
            </a:r>
            <a:r>
              <a:rPr lang="en-GB" sz="2000" dirty="0" smtClean="0"/>
              <a:t>: Disseminating good practice</a:t>
            </a:r>
          </a:p>
          <a:p>
            <a:pPr lvl="1">
              <a:buFont typeface="Wingdings" panose="05000000000000000000" pitchFamily="2" charset="2"/>
              <a:buChar char="§"/>
            </a:pPr>
            <a:r>
              <a:rPr lang="en-GB" dirty="0" smtClean="0"/>
              <a:t>HWB National Dissemination Event, 26</a:t>
            </a:r>
            <a:r>
              <a:rPr lang="en-GB" baseline="30000" dirty="0" smtClean="0"/>
              <a:t>th</a:t>
            </a:r>
            <a:r>
              <a:rPr lang="en-GB" dirty="0" smtClean="0"/>
              <a:t> September 2017, Durham University</a:t>
            </a:r>
            <a:endParaRPr lang="en-GB" dirty="0"/>
          </a:p>
        </p:txBody>
      </p:sp>
    </p:spTree>
    <p:extLst>
      <p:ext uri="{BB962C8B-B14F-4D97-AF65-F5344CB8AC3E}">
        <p14:creationId xmlns:p14="http://schemas.microsoft.com/office/powerpoint/2010/main" val="3237892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bwMode="auto">
          <a:xfrm>
            <a:off x="467544" y="548680"/>
            <a:ext cx="8029575" cy="792088"/>
          </a:xfrm>
        </p:spPr>
        <p:txBody>
          <a:bodyPr wrap="square" numCol="1" compatLnSpc="1">
            <a:prstTxWarp prst="textNoShape">
              <a:avLst/>
            </a:prstTxWarp>
            <a:normAutofit/>
          </a:bodyPr>
          <a:lstStyle/>
          <a:p>
            <a:pPr fontAlgn="auto">
              <a:spcAft>
                <a:spcPts val="0"/>
              </a:spcAft>
              <a:defRPr/>
            </a:pPr>
            <a:r>
              <a:rPr lang="en-US" sz="3200" b="1" dirty="0">
                <a:latin typeface="Arial" pitchFamily="84" charset="0"/>
              </a:rPr>
              <a:t>HWB Boards are at a crossroads</a:t>
            </a:r>
            <a:endParaRPr lang="en-US" sz="3200" b="1" dirty="0">
              <a:ea typeface="+mj-ea"/>
              <a:cs typeface="+mj-cs"/>
            </a:endParaRPr>
          </a:p>
        </p:txBody>
      </p:sp>
      <p:sp>
        <p:nvSpPr>
          <p:cNvPr id="13314" name="Content Placeholder 18"/>
          <p:cNvSpPr>
            <a:spLocks noGrp="1"/>
          </p:cNvSpPr>
          <p:nvPr>
            <p:ph idx="1"/>
          </p:nvPr>
        </p:nvSpPr>
        <p:spPr>
          <a:xfrm>
            <a:off x="557213" y="1484784"/>
            <a:ext cx="8029575" cy="4524350"/>
          </a:xfrm>
        </p:spPr>
        <p:txBody>
          <a:bodyPr/>
          <a:lstStyle/>
          <a:p>
            <a:pPr marL="342900" lvl="1" indent="-342900">
              <a:lnSpc>
                <a:spcPct val="150000"/>
              </a:lnSpc>
              <a:buFont typeface="Arial" panose="020B0604020202020204" pitchFamily="34" charset="0"/>
              <a:buChar char="•"/>
            </a:pPr>
            <a:r>
              <a:rPr lang="en-US" sz="2000" dirty="0">
                <a:latin typeface="Arial" pitchFamily="84" charset="0"/>
              </a:rPr>
              <a:t>HWB Boards are a collection of individual </a:t>
            </a:r>
            <a:r>
              <a:rPr lang="en-US" sz="2000" dirty="0" smtClean="0">
                <a:latin typeface="Arial" pitchFamily="84" charset="0"/>
              </a:rPr>
              <a:t>leaders.  Can they work </a:t>
            </a:r>
            <a:r>
              <a:rPr lang="en-US" sz="2000" b="1" u="sng" dirty="0" smtClean="0">
                <a:latin typeface="Arial" pitchFamily="84" charset="0"/>
              </a:rPr>
              <a:t>internally</a:t>
            </a:r>
            <a:r>
              <a:rPr lang="en-US" sz="2000" dirty="0" smtClean="0">
                <a:latin typeface="Arial" pitchFamily="84" charset="0"/>
              </a:rPr>
              <a:t> together to provide collective leadership in a complex governance structure in the North East?</a:t>
            </a:r>
          </a:p>
          <a:p>
            <a:pPr lvl="1">
              <a:lnSpc>
                <a:spcPct val="150000"/>
              </a:lnSpc>
            </a:pPr>
            <a:endParaRPr lang="en-US" sz="2000" dirty="0" smtClean="0">
              <a:latin typeface="Arial" pitchFamily="84" charset="0"/>
            </a:endParaRPr>
          </a:p>
          <a:p>
            <a:pPr marL="342900" lvl="1" indent="-342900">
              <a:lnSpc>
                <a:spcPct val="150000"/>
              </a:lnSpc>
              <a:buFont typeface="Arial" panose="020B0604020202020204" pitchFamily="34" charset="0"/>
              <a:buChar char="•"/>
            </a:pPr>
            <a:r>
              <a:rPr lang="en-US" sz="2000" dirty="0" smtClean="0">
                <a:latin typeface="Arial" pitchFamily="84" charset="0"/>
              </a:rPr>
              <a:t>Can they maximise the potential of their assets by working closer with each other to solve a very large shared and difficult problem?  </a:t>
            </a:r>
            <a:r>
              <a:rPr lang="en-US" sz="2000" b="1" dirty="0" smtClean="0">
                <a:latin typeface="Arial" pitchFamily="84" charset="0"/>
              </a:rPr>
              <a:t>ie to improve the health and wellbeing of the North East of England and reduce health inequalities</a:t>
            </a:r>
            <a:endParaRPr lang="en-US" sz="2000" dirty="0" smtClean="0">
              <a:latin typeface="Arial" pitchFamily="84" charset="0"/>
            </a:endParaRPr>
          </a:p>
        </p:txBody>
      </p:sp>
    </p:spTree>
    <p:extLst>
      <p:ext uri="{BB962C8B-B14F-4D97-AF65-F5344CB8AC3E}">
        <p14:creationId xmlns:p14="http://schemas.microsoft.com/office/powerpoint/2010/main" val="28519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Health and Wellbeing Boards:</a:t>
            </a:r>
            <a:br>
              <a:rPr lang="en-GB" dirty="0" smtClean="0"/>
            </a:br>
            <a:r>
              <a:rPr lang="en-GB" dirty="0" smtClean="0"/>
              <a:t>my journey &amp; looking forward</a:t>
            </a:r>
            <a:endParaRPr lang="en-GB" dirty="0"/>
          </a:p>
        </p:txBody>
      </p:sp>
      <p:sp>
        <p:nvSpPr>
          <p:cNvPr id="3" name="Subtitle 2"/>
          <p:cNvSpPr>
            <a:spLocks noGrp="1"/>
          </p:cNvSpPr>
          <p:nvPr>
            <p:ph type="subTitle" idx="1"/>
          </p:nvPr>
        </p:nvSpPr>
        <p:spPr/>
        <p:txBody>
          <a:bodyPr>
            <a:normAutofit/>
          </a:bodyPr>
          <a:lstStyle/>
          <a:p>
            <a:endParaRPr lang="en-GB" sz="3600" b="1" dirty="0" smtClean="0">
              <a:latin typeface="Freestyle Script" panose="030804020302050B0404" pitchFamily="66" charset="0"/>
            </a:endParaRPr>
          </a:p>
          <a:p>
            <a:r>
              <a:rPr lang="en-GB" sz="3600" b="1" dirty="0" smtClean="0">
                <a:latin typeface="Freestyle Script" panose="030804020302050B0404" pitchFamily="66" charset="0"/>
              </a:rPr>
              <a:t>Professor Chris Bentley</a:t>
            </a:r>
          </a:p>
          <a:p>
            <a:r>
              <a:rPr lang="en-GB" sz="2200" b="1" dirty="0" smtClean="0"/>
              <a:t>Chris.bentley19@gmail.com</a:t>
            </a:r>
            <a:endParaRPr lang="en-GB" sz="2200" b="1" dirty="0"/>
          </a:p>
        </p:txBody>
      </p:sp>
    </p:spTree>
    <p:extLst>
      <p:ext uri="{BB962C8B-B14F-4D97-AF65-F5344CB8AC3E}">
        <p14:creationId xmlns:p14="http://schemas.microsoft.com/office/powerpoint/2010/main" val="24931496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238" y="6165850"/>
            <a:ext cx="577850" cy="3079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41987" name="Text Box 2"/>
          <p:cNvSpPr txBox="1">
            <a:spLocks noChangeArrowheads="1"/>
          </p:cNvSpPr>
          <p:nvPr/>
        </p:nvSpPr>
        <p:spPr bwMode="auto">
          <a:xfrm>
            <a:off x="717550" y="39688"/>
            <a:ext cx="759936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auto" hangingPunct="1">
              <a:spcBef>
                <a:spcPct val="0"/>
              </a:spcBef>
              <a:spcAft>
                <a:spcPts val="0"/>
              </a:spcAft>
              <a:buFontTx/>
              <a:buNone/>
            </a:pPr>
            <a:r>
              <a:rPr lang="en-GB" altLang="en-US" sz="2000" b="1">
                <a:solidFill>
                  <a:prstClr val="black"/>
                </a:solidFill>
              </a:rPr>
              <a:t>Structures for Commissioning of Public Health </a:t>
            </a:r>
            <a:r>
              <a:rPr lang="en-GB" altLang="en-US" sz="1800" b="1">
                <a:solidFill>
                  <a:prstClr val="black"/>
                </a:solidFill>
              </a:rPr>
              <a:t>(</a:t>
            </a:r>
            <a:r>
              <a:rPr lang="en-GB" altLang="en-US" sz="1800">
                <a:solidFill>
                  <a:prstClr val="black"/>
                </a:solidFill>
              </a:rPr>
              <a:t>Bentley 2011)</a:t>
            </a:r>
          </a:p>
          <a:p>
            <a:pPr eaLnBrk="1" fontAlgn="auto" hangingPunct="1">
              <a:spcBef>
                <a:spcPct val="0"/>
              </a:spcBef>
              <a:spcAft>
                <a:spcPts val="0"/>
              </a:spcAft>
              <a:buFontTx/>
              <a:buNone/>
            </a:pPr>
            <a:endParaRPr lang="en-GB" altLang="en-US" sz="2000" b="1">
              <a:solidFill>
                <a:prstClr val="black"/>
              </a:solidFill>
            </a:endParaRPr>
          </a:p>
        </p:txBody>
      </p:sp>
      <p:sp>
        <p:nvSpPr>
          <p:cNvPr id="41988" name="Line 3"/>
          <p:cNvSpPr>
            <a:spLocks noChangeShapeType="1"/>
          </p:cNvSpPr>
          <p:nvPr/>
        </p:nvSpPr>
        <p:spPr bwMode="auto">
          <a:xfrm>
            <a:off x="2484438" y="126841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78852" name="Rectangle 4"/>
          <p:cNvSpPr>
            <a:spLocks noChangeArrowheads="1"/>
          </p:cNvSpPr>
          <p:nvPr/>
        </p:nvSpPr>
        <p:spPr bwMode="auto">
          <a:xfrm>
            <a:off x="3851275" y="3860800"/>
            <a:ext cx="576263" cy="1873250"/>
          </a:xfrm>
          <a:prstGeom prst="rect">
            <a:avLst/>
          </a:prstGeom>
          <a:solidFill>
            <a:srgbClr val="9DCBE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a:solidFill>
                  <a:prstClr val="black"/>
                </a:solidFill>
              </a:rPr>
              <a:t>DPH</a:t>
            </a:r>
          </a:p>
        </p:txBody>
      </p:sp>
      <p:grpSp>
        <p:nvGrpSpPr>
          <p:cNvPr id="41991" name="Group 12"/>
          <p:cNvGrpSpPr>
            <a:grpSpLocks/>
          </p:cNvGrpSpPr>
          <p:nvPr/>
        </p:nvGrpSpPr>
        <p:grpSpPr bwMode="auto">
          <a:xfrm>
            <a:off x="1401763" y="1630363"/>
            <a:ext cx="3025775" cy="4465637"/>
            <a:chOff x="883" y="1027"/>
            <a:chExt cx="1906" cy="2813"/>
          </a:xfrm>
        </p:grpSpPr>
        <p:sp>
          <p:nvSpPr>
            <p:cNvPr id="42025" name="Rectangle 13"/>
            <p:cNvSpPr>
              <a:spLocks noChangeArrowheads="1"/>
            </p:cNvSpPr>
            <p:nvPr/>
          </p:nvSpPr>
          <p:spPr bwMode="auto">
            <a:xfrm>
              <a:off x="1292" y="1617"/>
              <a:ext cx="1134" cy="2223"/>
            </a:xfrm>
            <a:prstGeom prst="rect">
              <a:avLst/>
            </a:prstGeom>
            <a:solidFill>
              <a:srgbClr val="9DCBE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dirty="0" smtClean="0">
                  <a:solidFill>
                    <a:prstClr val="black"/>
                  </a:solidFill>
                </a:rPr>
                <a:t>National </a:t>
              </a:r>
            </a:p>
            <a:p>
              <a:pPr algn="ctr" eaLnBrk="1" fontAlgn="auto" hangingPunct="1">
                <a:spcBef>
                  <a:spcPct val="0"/>
                </a:spcBef>
                <a:spcAft>
                  <a:spcPts val="0"/>
                </a:spcAft>
                <a:buFontTx/>
                <a:buNone/>
              </a:pPr>
              <a:r>
                <a:rPr lang="en-GB" altLang="en-US" sz="1800" dirty="0" smtClean="0">
                  <a:solidFill>
                    <a:prstClr val="black"/>
                  </a:solidFill>
                </a:rPr>
                <a:t>Public </a:t>
              </a:r>
              <a:r>
                <a:rPr lang="en-GB" altLang="en-US" sz="1800" dirty="0">
                  <a:solidFill>
                    <a:prstClr val="black"/>
                  </a:solidFill>
                </a:rPr>
                <a:t>Health </a:t>
              </a:r>
              <a:endParaRPr lang="en-GB" altLang="en-US" sz="1800" dirty="0" smtClean="0">
                <a:solidFill>
                  <a:prstClr val="black"/>
                </a:solidFill>
              </a:endParaRPr>
            </a:p>
            <a:p>
              <a:pPr algn="ctr" eaLnBrk="1" fontAlgn="auto" hangingPunct="1">
                <a:spcBef>
                  <a:spcPct val="0"/>
                </a:spcBef>
                <a:spcAft>
                  <a:spcPts val="0"/>
                </a:spcAft>
                <a:buFontTx/>
                <a:buNone/>
              </a:pPr>
              <a:r>
                <a:rPr lang="en-GB" altLang="en-US" sz="1800" dirty="0" smtClean="0">
                  <a:solidFill>
                    <a:prstClr val="black"/>
                  </a:solidFill>
                </a:rPr>
                <a:t>Service</a:t>
              </a:r>
              <a:endParaRPr lang="en-GB" altLang="en-US" sz="1800" dirty="0">
                <a:solidFill>
                  <a:prstClr val="black"/>
                </a:solidFill>
              </a:endParaRPr>
            </a:p>
          </p:txBody>
        </p:sp>
        <p:sp>
          <p:nvSpPr>
            <p:cNvPr id="42026" name="Line 14"/>
            <p:cNvSpPr>
              <a:spLocks noChangeShapeType="1"/>
            </p:cNvSpPr>
            <p:nvPr/>
          </p:nvSpPr>
          <p:spPr bwMode="auto">
            <a:xfrm>
              <a:off x="883" y="1481"/>
              <a:ext cx="409" cy="27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27" name="Line 15"/>
            <p:cNvSpPr>
              <a:spLocks noChangeShapeType="1"/>
            </p:cNvSpPr>
            <p:nvPr/>
          </p:nvSpPr>
          <p:spPr bwMode="auto">
            <a:xfrm flipV="1">
              <a:off x="2426" y="1435"/>
              <a:ext cx="363" cy="31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28" name="Line 16"/>
            <p:cNvSpPr>
              <a:spLocks noChangeShapeType="1"/>
            </p:cNvSpPr>
            <p:nvPr/>
          </p:nvSpPr>
          <p:spPr bwMode="auto">
            <a:xfrm>
              <a:off x="1973" y="1481"/>
              <a:ext cx="0" cy="13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29" name="Line 17"/>
            <p:cNvSpPr>
              <a:spLocks noChangeShapeType="1"/>
            </p:cNvSpPr>
            <p:nvPr/>
          </p:nvSpPr>
          <p:spPr bwMode="auto">
            <a:xfrm>
              <a:off x="1383" y="1027"/>
              <a:ext cx="0" cy="59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grpSp>
      <p:sp>
        <p:nvSpPr>
          <p:cNvPr id="41992" name="Oval 21"/>
          <p:cNvSpPr>
            <a:spLocks noChangeArrowheads="1"/>
          </p:cNvSpPr>
          <p:nvPr/>
        </p:nvSpPr>
        <p:spPr bwMode="auto">
          <a:xfrm>
            <a:off x="2051050" y="622300"/>
            <a:ext cx="842963" cy="842963"/>
          </a:xfrm>
          <a:prstGeom prst="ellipse">
            <a:avLst/>
          </a:prstGeom>
          <a:solidFill>
            <a:srgbClr val="87F67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b="1" dirty="0" err="1">
                <a:solidFill>
                  <a:prstClr val="black"/>
                </a:solidFill>
              </a:rPr>
              <a:t>SoSH</a:t>
            </a:r>
            <a:endParaRPr lang="en-GB" altLang="en-US" sz="1800" b="1" dirty="0">
              <a:solidFill>
                <a:prstClr val="black"/>
              </a:solidFill>
            </a:endParaRPr>
          </a:p>
        </p:txBody>
      </p:sp>
      <p:grpSp>
        <p:nvGrpSpPr>
          <p:cNvPr id="41993" name="Group 22"/>
          <p:cNvGrpSpPr>
            <a:grpSpLocks/>
          </p:cNvGrpSpPr>
          <p:nvPr/>
        </p:nvGrpSpPr>
        <p:grpSpPr bwMode="auto">
          <a:xfrm>
            <a:off x="249238" y="1485900"/>
            <a:ext cx="7562850" cy="936625"/>
            <a:chOff x="157" y="936"/>
            <a:chExt cx="4764" cy="590"/>
          </a:xfrm>
        </p:grpSpPr>
        <p:sp>
          <p:nvSpPr>
            <p:cNvPr id="42016" name="Line 23"/>
            <p:cNvSpPr>
              <a:spLocks noChangeShapeType="1"/>
            </p:cNvSpPr>
            <p:nvPr/>
          </p:nvSpPr>
          <p:spPr bwMode="auto">
            <a:xfrm>
              <a:off x="2290" y="1162"/>
              <a:ext cx="499"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17" name="Line 24"/>
            <p:cNvSpPr>
              <a:spLocks noChangeShapeType="1"/>
            </p:cNvSpPr>
            <p:nvPr/>
          </p:nvSpPr>
          <p:spPr bwMode="auto">
            <a:xfrm flipV="1">
              <a:off x="612" y="1026"/>
              <a:ext cx="322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18" name="Rectangle 25"/>
            <p:cNvSpPr>
              <a:spLocks noChangeArrowheads="1"/>
            </p:cNvSpPr>
            <p:nvPr/>
          </p:nvSpPr>
          <p:spPr bwMode="auto">
            <a:xfrm>
              <a:off x="1609" y="1163"/>
              <a:ext cx="681" cy="318"/>
            </a:xfrm>
            <a:prstGeom prst="rect">
              <a:avLst/>
            </a:prstGeom>
            <a:solidFill>
              <a:srgbClr val="9DCBEB"/>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a:solidFill>
                    <a:prstClr val="black"/>
                  </a:solidFill>
                </a:rPr>
                <a:t>DH Policy</a:t>
              </a:r>
            </a:p>
          </p:txBody>
        </p:sp>
        <p:sp>
          <p:nvSpPr>
            <p:cNvPr id="42019" name="Rectangle 26"/>
            <p:cNvSpPr>
              <a:spLocks noChangeArrowheads="1"/>
            </p:cNvSpPr>
            <p:nvPr/>
          </p:nvSpPr>
          <p:spPr bwMode="auto">
            <a:xfrm>
              <a:off x="2789" y="1118"/>
              <a:ext cx="2132" cy="408"/>
            </a:xfrm>
            <a:prstGeom prst="rect">
              <a:avLst/>
            </a:prstGeom>
            <a:solidFill>
              <a:srgbClr val="FF797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a:solidFill>
                    <a:prstClr val="black"/>
                  </a:solidFill>
                </a:rPr>
                <a:t>NHS Commissioning Board</a:t>
              </a:r>
            </a:p>
          </p:txBody>
        </p:sp>
        <p:sp>
          <p:nvSpPr>
            <p:cNvPr id="42020" name="Rectangle 27"/>
            <p:cNvSpPr>
              <a:spLocks noChangeArrowheads="1"/>
            </p:cNvSpPr>
            <p:nvPr/>
          </p:nvSpPr>
          <p:spPr bwMode="auto">
            <a:xfrm>
              <a:off x="157" y="1163"/>
              <a:ext cx="954" cy="318"/>
            </a:xfrm>
            <a:prstGeom prst="rect">
              <a:avLst/>
            </a:prstGeom>
            <a:solidFill>
              <a:srgbClr val="9DCBEB"/>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dirty="0">
                  <a:solidFill>
                    <a:prstClr val="black"/>
                  </a:solidFill>
                </a:rPr>
                <a:t>Chief Medical</a:t>
              </a:r>
            </a:p>
            <a:p>
              <a:pPr algn="ctr" eaLnBrk="1" fontAlgn="auto" hangingPunct="1">
                <a:spcBef>
                  <a:spcPct val="0"/>
                </a:spcBef>
                <a:spcAft>
                  <a:spcPts val="0"/>
                </a:spcAft>
                <a:buFontTx/>
                <a:buNone/>
              </a:pPr>
              <a:r>
                <a:rPr lang="en-GB" altLang="en-US" sz="1800" dirty="0">
                  <a:solidFill>
                    <a:prstClr val="black"/>
                  </a:solidFill>
                </a:rPr>
                <a:t>Officer</a:t>
              </a:r>
            </a:p>
          </p:txBody>
        </p:sp>
        <p:sp>
          <p:nvSpPr>
            <p:cNvPr id="42021" name="Line 28"/>
            <p:cNvSpPr>
              <a:spLocks noChangeShapeType="1"/>
            </p:cNvSpPr>
            <p:nvPr/>
          </p:nvSpPr>
          <p:spPr bwMode="auto">
            <a:xfrm>
              <a:off x="1565" y="936"/>
              <a:ext cx="0" cy="9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22" name="Line 29"/>
            <p:cNvSpPr>
              <a:spLocks noChangeShapeType="1"/>
            </p:cNvSpPr>
            <p:nvPr/>
          </p:nvSpPr>
          <p:spPr bwMode="auto">
            <a:xfrm>
              <a:off x="612" y="1027"/>
              <a:ext cx="0" cy="13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23" name="Line 30"/>
            <p:cNvSpPr>
              <a:spLocks noChangeShapeType="1"/>
            </p:cNvSpPr>
            <p:nvPr/>
          </p:nvSpPr>
          <p:spPr bwMode="auto">
            <a:xfrm>
              <a:off x="1973" y="1027"/>
              <a:ext cx="0" cy="13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24" name="Line 31"/>
            <p:cNvSpPr>
              <a:spLocks noChangeShapeType="1"/>
            </p:cNvSpPr>
            <p:nvPr/>
          </p:nvSpPr>
          <p:spPr bwMode="auto">
            <a:xfrm>
              <a:off x="3833" y="1027"/>
              <a:ext cx="0" cy="9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grpSp>
      <p:sp>
        <p:nvSpPr>
          <p:cNvPr id="41999" name="Rectangle 34"/>
          <p:cNvSpPr>
            <a:spLocks noChangeArrowheads="1"/>
          </p:cNvSpPr>
          <p:nvPr/>
        </p:nvSpPr>
        <p:spPr bwMode="auto">
          <a:xfrm>
            <a:off x="4427538" y="4068991"/>
            <a:ext cx="1223962" cy="1368425"/>
          </a:xfrm>
          <a:prstGeom prst="rect">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dirty="0">
                <a:solidFill>
                  <a:prstClr val="black"/>
                </a:solidFill>
              </a:rPr>
              <a:t>Health and </a:t>
            </a:r>
          </a:p>
          <a:p>
            <a:pPr algn="ctr" eaLnBrk="1" fontAlgn="auto" hangingPunct="1">
              <a:spcBef>
                <a:spcPct val="0"/>
              </a:spcBef>
              <a:spcAft>
                <a:spcPts val="0"/>
              </a:spcAft>
              <a:buFontTx/>
              <a:buNone/>
            </a:pPr>
            <a:r>
              <a:rPr lang="en-GB" altLang="en-US" sz="1800" dirty="0">
                <a:solidFill>
                  <a:prstClr val="black"/>
                </a:solidFill>
              </a:rPr>
              <a:t>Wellbeing </a:t>
            </a:r>
          </a:p>
          <a:p>
            <a:pPr algn="ctr" eaLnBrk="1" fontAlgn="auto" hangingPunct="1">
              <a:spcBef>
                <a:spcPct val="0"/>
              </a:spcBef>
              <a:spcAft>
                <a:spcPts val="0"/>
              </a:spcAft>
              <a:buFontTx/>
              <a:buNone/>
            </a:pPr>
            <a:r>
              <a:rPr lang="en-GB" altLang="en-US" sz="1800" dirty="0">
                <a:solidFill>
                  <a:prstClr val="black"/>
                </a:solidFill>
              </a:rPr>
              <a:t>Board</a:t>
            </a:r>
          </a:p>
        </p:txBody>
      </p:sp>
      <p:grpSp>
        <p:nvGrpSpPr>
          <p:cNvPr id="7" name="Group 6"/>
          <p:cNvGrpSpPr/>
          <p:nvPr/>
        </p:nvGrpSpPr>
        <p:grpSpPr>
          <a:xfrm>
            <a:off x="4427538" y="2413228"/>
            <a:ext cx="4573587" cy="4321176"/>
            <a:chOff x="4427538" y="2413228"/>
            <a:chExt cx="4573587" cy="4321176"/>
          </a:xfrm>
        </p:grpSpPr>
        <p:sp>
          <p:nvSpPr>
            <p:cNvPr id="41998" name="Line 33"/>
            <p:cNvSpPr>
              <a:spLocks noChangeShapeType="1"/>
            </p:cNvSpPr>
            <p:nvPr/>
          </p:nvSpPr>
          <p:spPr bwMode="auto">
            <a:xfrm flipV="1">
              <a:off x="6877050" y="3637191"/>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00" name="Rectangle 35"/>
            <p:cNvSpPr>
              <a:spLocks noChangeArrowheads="1"/>
            </p:cNvSpPr>
            <p:nvPr/>
          </p:nvSpPr>
          <p:spPr bwMode="auto">
            <a:xfrm>
              <a:off x="6227763" y="2773591"/>
              <a:ext cx="1585912" cy="865188"/>
            </a:xfrm>
            <a:prstGeom prst="rect">
              <a:avLst/>
            </a:prstGeom>
            <a:solidFill>
              <a:srgbClr val="FF79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dirty="0">
                  <a:solidFill>
                    <a:prstClr val="black"/>
                  </a:solidFill>
                </a:rPr>
                <a:t>NHS System</a:t>
              </a:r>
            </a:p>
          </p:txBody>
        </p:sp>
        <p:sp>
          <p:nvSpPr>
            <p:cNvPr id="42001" name="Rectangle 36"/>
            <p:cNvSpPr>
              <a:spLocks noChangeArrowheads="1"/>
            </p:cNvSpPr>
            <p:nvPr/>
          </p:nvSpPr>
          <p:spPr bwMode="auto">
            <a:xfrm>
              <a:off x="6084888" y="3853091"/>
              <a:ext cx="1585912" cy="720725"/>
            </a:xfrm>
            <a:prstGeom prst="rect">
              <a:avLst/>
            </a:prstGeom>
            <a:solidFill>
              <a:srgbClr val="FF79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dirty="0">
                  <a:solidFill>
                    <a:prstClr val="black"/>
                  </a:solidFill>
                </a:rPr>
                <a:t>GP </a:t>
              </a:r>
            </a:p>
            <a:p>
              <a:pPr algn="ctr" eaLnBrk="1" fontAlgn="auto" hangingPunct="1">
                <a:spcBef>
                  <a:spcPct val="0"/>
                </a:spcBef>
                <a:spcAft>
                  <a:spcPts val="0"/>
                </a:spcAft>
                <a:buFontTx/>
                <a:buNone/>
              </a:pPr>
              <a:r>
                <a:rPr lang="en-GB" altLang="en-US" sz="1800" dirty="0">
                  <a:solidFill>
                    <a:prstClr val="black"/>
                  </a:solidFill>
                </a:rPr>
                <a:t>Commissioning</a:t>
              </a:r>
            </a:p>
          </p:txBody>
        </p:sp>
        <p:sp>
          <p:nvSpPr>
            <p:cNvPr id="42002" name="Rectangle 37"/>
            <p:cNvSpPr>
              <a:spLocks noChangeArrowheads="1"/>
            </p:cNvSpPr>
            <p:nvPr/>
          </p:nvSpPr>
          <p:spPr bwMode="auto">
            <a:xfrm>
              <a:off x="6084888" y="5005616"/>
              <a:ext cx="1585912" cy="6477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a:solidFill>
                    <a:prstClr val="black"/>
                  </a:solidFill>
                </a:rPr>
                <a:t>LA </a:t>
              </a:r>
            </a:p>
            <a:p>
              <a:pPr algn="ctr" eaLnBrk="1" fontAlgn="auto" hangingPunct="1">
                <a:spcBef>
                  <a:spcPct val="0"/>
                </a:spcBef>
                <a:spcAft>
                  <a:spcPts val="0"/>
                </a:spcAft>
                <a:buFontTx/>
                <a:buNone/>
              </a:pPr>
              <a:r>
                <a:rPr lang="en-GB" altLang="en-US" sz="1800">
                  <a:solidFill>
                    <a:prstClr val="black"/>
                  </a:solidFill>
                </a:rPr>
                <a:t>Commissioning</a:t>
              </a:r>
            </a:p>
          </p:txBody>
        </p:sp>
        <p:sp>
          <p:nvSpPr>
            <p:cNvPr id="42003" name="Rectangle 38"/>
            <p:cNvSpPr>
              <a:spLocks noChangeArrowheads="1"/>
            </p:cNvSpPr>
            <p:nvPr/>
          </p:nvSpPr>
          <p:spPr bwMode="auto">
            <a:xfrm>
              <a:off x="6227763" y="5942241"/>
              <a:ext cx="1514475" cy="7921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a:solidFill>
                    <a:prstClr val="black"/>
                  </a:solidFill>
                </a:rPr>
                <a:t>LA System</a:t>
              </a:r>
            </a:p>
          </p:txBody>
        </p:sp>
        <p:sp>
          <p:nvSpPr>
            <p:cNvPr id="42004" name="Rectangle 39"/>
            <p:cNvSpPr>
              <a:spLocks noChangeArrowheads="1"/>
            </p:cNvSpPr>
            <p:nvPr/>
          </p:nvSpPr>
          <p:spPr bwMode="auto">
            <a:xfrm>
              <a:off x="7956550" y="4213453"/>
              <a:ext cx="1044575" cy="1008063"/>
            </a:xfrm>
            <a:prstGeom prst="rect">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a:solidFill>
                    <a:prstClr val="black"/>
                  </a:solidFill>
                </a:rPr>
                <a:t>Integrated</a:t>
              </a:r>
            </a:p>
            <a:p>
              <a:pPr algn="ctr" eaLnBrk="1" fontAlgn="auto" hangingPunct="1">
                <a:spcBef>
                  <a:spcPct val="0"/>
                </a:spcBef>
                <a:spcAft>
                  <a:spcPts val="0"/>
                </a:spcAft>
                <a:buFontTx/>
                <a:buNone/>
              </a:pPr>
              <a:r>
                <a:rPr lang="en-GB" altLang="en-US" sz="1800">
                  <a:solidFill>
                    <a:prstClr val="black"/>
                  </a:solidFill>
                </a:rPr>
                <a:t>Provision</a:t>
              </a:r>
            </a:p>
          </p:txBody>
        </p:sp>
        <p:sp>
          <p:nvSpPr>
            <p:cNvPr id="42005" name="Line 40"/>
            <p:cNvSpPr>
              <a:spLocks noChangeShapeType="1"/>
            </p:cNvSpPr>
            <p:nvPr/>
          </p:nvSpPr>
          <p:spPr bwMode="auto">
            <a:xfrm>
              <a:off x="7380288" y="4573816"/>
              <a:ext cx="0" cy="431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06" name="Line 41"/>
            <p:cNvSpPr>
              <a:spLocks noChangeShapeType="1"/>
            </p:cNvSpPr>
            <p:nvPr/>
          </p:nvSpPr>
          <p:spPr bwMode="auto">
            <a:xfrm>
              <a:off x="7667625" y="4286478"/>
              <a:ext cx="217487"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07" name="Line 42"/>
            <p:cNvSpPr>
              <a:spLocks noChangeShapeType="1"/>
            </p:cNvSpPr>
            <p:nvPr/>
          </p:nvSpPr>
          <p:spPr bwMode="auto">
            <a:xfrm flipV="1">
              <a:off x="7667625" y="4789716"/>
              <a:ext cx="217487"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08" name="Line 43"/>
            <p:cNvSpPr>
              <a:spLocks noChangeShapeType="1"/>
            </p:cNvSpPr>
            <p:nvPr/>
          </p:nvSpPr>
          <p:spPr bwMode="auto">
            <a:xfrm>
              <a:off x="6877050" y="5654903"/>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09" name="Line 44"/>
            <p:cNvSpPr>
              <a:spLocks noChangeShapeType="1"/>
            </p:cNvSpPr>
            <p:nvPr/>
          </p:nvSpPr>
          <p:spPr bwMode="auto">
            <a:xfrm flipV="1">
              <a:off x="5651500" y="4284891"/>
              <a:ext cx="433387" cy="15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10" name="Line 45"/>
            <p:cNvSpPr>
              <a:spLocks noChangeShapeType="1"/>
            </p:cNvSpPr>
            <p:nvPr/>
          </p:nvSpPr>
          <p:spPr bwMode="auto">
            <a:xfrm>
              <a:off x="5651500" y="5221516"/>
              <a:ext cx="4333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11" name="Line 46"/>
            <p:cNvSpPr>
              <a:spLocks noChangeShapeType="1"/>
            </p:cNvSpPr>
            <p:nvPr/>
          </p:nvSpPr>
          <p:spPr bwMode="auto">
            <a:xfrm>
              <a:off x="6877050" y="2413228"/>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12" name="Line 47"/>
            <p:cNvSpPr>
              <a:spLocks noChangeShapeType="1"/>
            </p:cNvSpPr>
            <p:nvPr/>
          </p:nvSpPr>
          <p:spPr bwMode="auto">
            <a:xfrm>
              <a:off x="7812088" y="3205391"/>
              <a:ext cx="64770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13" name="Line 48"/>
            <p:cNvSpPr>
              <a:spLocks noChangeShapeType="1"/>
            </p:cNvSpPr>
            <p:nvPr/>
          </p:nvSpPr>
          <p:spPr bwMode="auto">
            <a:xfrm flipV="1">
              <a:off x="7740650" y="5221516"/>
              <a:ext cx="719137"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14" name="Line 49"/>
            <p:cNvSpPr>
              <a:spLocks noChangeShapeType="1"/>
            </p:cNvSpPr>
            <p:nvPr/>
          </p:nvSpPr>
          <p:spPr bwMode="auto">
            <a:xfrm>
              <a:off x="4427538" y="558187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2015" name="Line 50"/>
            <p:cNvSpPr>
              <a:spLocks noChangeShapeType="1"/>
            </p:cNvSpPr>
            <p:nvPr/>
          </p:nvSpPr>
          <p:spPr bwMode="auto">
            <a:xfrm>
              <a:off x="4427538" y="3926116"/>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grpSp>
      <p:sp>
        <p:nvSpPr>
          <p:cNvPr id="41995" name="TextBox 2"/>
          <p:cNvSpPr txBox="1">
            <a:spLocks noChangeArrowheads="1"/>
          </p:cNvSpPr>
          <p:nvPr/>
        </p:nvSpPr>
        <p:spPr bwMode="auto">
          <a:xfrm>
            <a:off x="249238" y="6165850"/>
            <a:ext cx="3071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auto" hangingPunct="1">
              <a:spcBef>
                <a:spcPct val="0"/>
              </a:spcBef>
              <a:spcAft>
                <a:spcPts val="0"/>
              </a:spcAft>
              <a:buFontTx/>
              <a:buNone/>
            </a:pPr>
            <a:r>
              <a:rPr lang="en-GB" altLang="en-US" sz="1400">
                <a:solidFill>
                  <a:prstClr val="black"/>
                </a:solidFill>
                <a:cs typeface="Arial" pitchFamily="34" charset="0"/>
              </a:rPr>
              <a:t>SoSH - Secretary of State for Health</a:t>
            </a:r>
          </a:p>
        </p:txBody>
      </p:sp>
      <p:sp>
        <p:nvSpPr>
          <p:cNvPr id="41996" name="Rectangle 4"/>
          <p:cNvSpPr>
            <a:spLocks noChangeArrowheads="1"/>
          </p:cNvSpPr>
          <p:nvPr/>
        </p:nvSpPr>
        <p:spPr bwMode="auto">
          <a:xfrm>
            <a:off x="249238" y="6524625"/>
            <a:ext cx="577850" cy="261938"/>
          </a:xfrm>
          <a:prstGeom prst="rect">
            <a:avLst/>
          </a:prstGeom>
          <a:solidFill>
            <a:srgbClr val="9DCBE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400">
                <a:solidFill>
                  <a:prstClr val="black"/>
                </a:solidFill>
              </a:rPr>
              <a:t>DPH</a:t>
            </a:r>
          </a:p>
        </p:txBody>
      </p:sp>
      <p:sp>
        <p:nvSpPr>
          <p:cNvPr id="41997" name="TextBox 5"/>
          <p:cNvSpPr txBox="1">
            <a:spLocks noChangeArrowheads="1"/>
          </p:cNvSpPr>
          <p:nvPr/>
        </p:nvSpPr>
        <p:spPr bwMode="auto">
          <a:xfrm>
            <a:off x="755650" y="6453188"/>
            <a:ext cx="222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auto" hangingPunct="1">
              <a:spcBef>
                <a:spcPct val="0"/>
              </a:spcBef>
              <a:spcAft>
                <a:spcPts val="0"/>
              </a:spcAft>
              <a:buFontTx/>
              <a:buNone/>
            </a:pPr>
            <a:r>
              <a:rPr lang="en-GB" altLang="en-US" sz="1400">
                <a:solidFill>
                  <a:prstClr val="black"/>
                </a:solidFill>
                <a:cs typeface="Arial" pitchFamily="34" charset="0"/>
              </a:rPr>
              <a:t>- Director of Public Health</a:t>
            </a:r>
          </a:p>
        </p:txBody>
      </p:sp>
    </p:spTree>
    <p:extLst>
      <p:ext uri="{BB962C8B-B14F-4D97-AF65-F5344CB8AC3E}">
        <p14:creationId xmlns:p14="http://schemas.microsoft.com/office/powerpoint/2010/main" val="1494921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91"/>
                                        </p:tgtEl>
                                        <p:attrNameLst>
                                          <p:attrName>style.visibility</p:attrName>
                                        </p:attrNameLst>
                                      </p:cBhvr>
                                      <p:to>
                                        <p:strVal val="visible"/>
                                      </p:to>
                                    </p:set>
                                    <p:anim calcmode="lin" valueType="num">
                                      <p:cBhvr additive="base">
                                        <p:cTn id="7" dur="500" fill="hold"/>
                                        <p:tgtEl>
                                          <p:spTgt spid="41991"/>
                                        </p:tgtEl>
                                        <p:attrNameLst>
                                          <p:attrName>ppt_x</p:attrName>
                                        </p:attrNameLst>
                                      </p:cBhvr>
                                      <p:tavLst>
                                        <p:tav tm="0">
                                          <p:val>
                                            <p:strVal val="#ppt_x"/>
                                          </p:val>
                                        </p:tav>
                                        <p:tav tm="100000">
                                          <p:val>
                                            <p:strVal val="#ppt_x"/>
                                          </p:val>
                                        </p:tav>
                                      </p:tavLst>
                                    </p:anim>
                                    <p:anim calcmode="lin" valueType="num">
                                      <p:cBhvr additive="base">
                                        <p:cTn id="8" dur="500" fill="hold"/>
                                        <p:tgtEl>
                                          <p:spTgt spid="419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8852"/>
                                        </p:tgtEl>
                                        <p:attrNameLst>
                                          <p:attrName>style.visibility</p:attrName>
                                        </p:attrNameLst>
                                      </p:cBhvr>
                                      <p:to>
                                        <p:strVal val="visible"/>
                                      </p:to>
                                    </p:set>
                                    <p:animEffect transition="in" filter="dissolve">
                                      <p:cBhvr>
                                        <p:cTn id="13" dur="500"/>
                                        <p:tgtEl>
                                          <p:spTgt spid="78852"/>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41999"/>
                                        </p:tgtEl>
                                        <p:attrNameLst>
                                          <p:attrName>style.visibility</p:attrName>
                                        </p:attrNameLst>
                                      </p:cBhvr>
                                      <p:to>
                                        <p:strVal val="visible"/>
                                      </p:to>
                                    </p:set>
                                    <p:animEffect transition="in" filter="wipe(down)">
                                      <p:cBhvr>
                                        <p:cTn id="18" dur="580">
                                          <p:stCondLst>
                                            <p:cond delay="0"/>
                                          </p:stCondLst>
                                        </p:cTn>
                                        <p:tgtEl>
                                          <p:spTgt spid="41999"/>
                                        </p:tgtEl>
                                      </p:cBhvr>
                                    </p:animEffect>
                                    <p:anim calcmode="lin" valueType="num">
                                      <p:cBhvr>
                                        <p:cTn id="19" dur="1822" tmFilter="0,0; 0.14,0.36; 0.43,0.73; 0.71,0.91; 1.0,1.0">
                                          <p:stCondLst>
                                            <p:cond delay="0"/>
                                          </p:stCondLst>
                                        </p:cTn>
                                        <p:tgtEl>
                                          <p:spTgt spid="4199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199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199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199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1999"/>
                                        </p:tgtEl>
                                        <p:attrNameLst>
                                          <p:attrName>ppt_y</p:attrName>
                                        </p:attrNameLst>
                                      </p:cBhvr>
                                      <p:tavLst>
                                        <p:tav tm="0" fmla="#ppt_y-sin(pi*$)/81">
                                          <p:val>
                                            <p:fltVal val="0"/>
                                          </p:val>
                                        </p:tav>
                                        <p:tav tm="100000">
                                          <p:val>
                                            <p:fltVal val="1"/>
                                          </p:val>
                                        </p:tav>
                                      </p:tavLst>
                                    </p:anim>
                                    <p:animScale>
                                      <p:cBhvr>
                                        <p:cTn id="24" dur="26">
                                          <p:stCondLst>
                                            <p:cond delay="650"/>
                                          </p:stCondLst>
                                        </p:cTn>
                                        <p:tgtEl>
                                          <p:spTgt spid="41999"/>
                                        </p:tgtEl>
                                      </p:cBhvr>
                                      <p:to x="100000" y="60000"/>
                                    </p:animScale>
                                    <p:animScale>
                                      <p:cBhvr>
                                        <p:cTn id="25" dur="166" decel="50000">
                                          <p:stCondLst>
                                            <p:cond delay="676"/>
                                          </p:stCondLst>
                                        </p:cTn>
                                        <p:tgtEl>
                                          <p:spTgt spid="41999"/>
                                        </p:tgtEl>
                                      </p:cBhvr>
                                      <p:to x="100000" y="100000"/>
                                    </p:animScale>
                                    <p:animScale>
                                      <p:cBhvr>
                                        <p:cTn id="26" dur="26">
                                          <p:stCondLst>
                                            <p:cond delay="1312"/>
                                          </p:stCondLst>
                                        </p:cTn>
                                        <p:tgtEl>
                                          <p:spTgt spid="41999"/>
                                        </p:tgtEl>
                                      </p:cBhvr>
                                      <p:to x="100000" y="80000"/>
                                    </p:animScale>
                                    <p:animScale>
                                      <p:cBhvr>
                                        <p:cTn id="27" dur="166" decel="50000">
                                          <p:stCondLst>
                                            <p:cond delay="1338"/>
                                          </p:stCondLst>
                                        </p:cTn>
                                        <p:tgtEl>
                                          <p:spTgt spid="41999"/>
                                        </p:tgtEl>
                                      </p:cBhvr>
                                      <p:to x="100000" y="100000"/>
                                    </p:animScale>
                                    <p:animScale>
                                      <p:cBhvr>
                                        <p:cTn id="28" dur="26">
                                          <p:stCondLst>
                                            <p:cond delay="1642"/>
                                          </p:stCondLst>
                                        </p:cTn>
                                        <p:tgtEl>
                                          <p:spTgt spid="41999"/>
                                        </p:tgtEl>
                                      </p:cBhvr>
                                      <p:to x="100000" y="90000"/>
                                    </p:animScale>
                                    <p:animScale>
                                      <p:cBhvr>
                                        <p:cTn id="29" dur="166" decel="50000">
                                          <p:stCondLst>
                                            <p:cond delay="1668"/>
                                          </p:stCondLst>
                                        </p:cTn>
                                        <p:tgtEl>
                                          <p:spTgt spid="41999"/>
                                        </p:tgtEl>
                                      </p:cBhvr>
                                      <p:to x="100000" y="100000"/>
                                    </p:animScale>
                                    <p:animScale>
                                      <p:cBhvr>
                                        <p:cTn id="30" dur="26">
                                          <p:stCondLst>
                                            <p:cond delay="1808"/>
                                          </p:stCondLst>
                                        </p:cTn>
                                        <p:tgtEl>
                                          <p:spTgt spid="41999"/>
                                        </p:tgtEl>
                                      </p:cBhvr>
                                      <p:to x="100000" y="95000"/>
                                    </p:animScale>
                                    <p:animScale>
                                      <p:cBhvr>
                                        <p:cTn id="31" dur="166" decel="50000">
                                          <p:stCondLst>
                                            <p:cond delay="1834"/>
                                          </p:stCondLst>
                                        </p:cTn>
                                        <p:tgtEl>
                                          <p:spTgt spid="41999"/>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P spid="4199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548081"/>
            <a:ext cx="4104456" cy="584775"/>
          </a:xfrm>
          <a:prstGeom prst="rect">
            <a:avLst/>
          </a:prstGeom>
          <a:noFill/>
        </p:spPr>
        <p:txBody>
          <a:bodyPr wrap="square" rtlCol="0">
            <a:spAutoFit/>
          </a:bodyPr>
          <a:lstStyle/>
          <a:p>
            <a:pPr fontAlgn="auto">
              <a:spcBef>
                <a:spcPts val="0"/>
              </a:spcBef>
              <a:spcAft>
                <a:spcPts val="0"/>
              </a:spcAft>
            </a:pPr>
            <a:r>
              <a:rPr lang="en-GB" sz="3200" dirty="0" smtClean="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HWBs will be the</a:t>
            </a:r>
            <a:endParaRPr lang="en-GB" sz="3200"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123728" y="2492896"/>
            <a:ext cx="5040560" cy="1107996"/>
          </a:xfrm>
          <a:prstGeom prst="rect">
            <a:avLst/>
          </a:prstGeom>
          <a:noFill/>
        </p:spPr>
        <p:txBody>
          <a:bodyPr wrap="square" rtlCol="0">
            <a:spAutoFit/>
          </a:bodyPr>
          <a:lstStyle/>
          <a:p>
            <a:pPr algn="ctr" fontAlgn="auto">
              <a:spcBef>
                <a:spcPts val="0"/>
              </a:spcBef>
              <a:spcAft>
                <a:spcPts val="0"/>
              </a:spcAft>
            </a:pPr>
            <a:r>
              <a:rPr lang="en-GB" sz="6600" b="1" dirty="0">
                <a:solidFill>
                  <a:srgbClr val="FF0000"/>
                </a:solidFill>
                <a:latin typeface="Informal Roman" panose="030604020304060B0204" pitchFamily="66" charset="0"/>
                <a:ea typeface="Tahoma" panose="020B0604030504040204" pitchFamily="34" charset="0"/>
                <a:cs typeface="Tahoma" panose="020B0604030504040204" pitchFamily="34" charset="0"/>
              </a:rPr>
              <a:t>Beating Heart</a:t>
            </a:r>
          </a:p>
        </p:txBody>
      </p:sp>
      <p:sp>
        <p:nvSpPr>
          <p:cNvPr id="6" name="TextBox 5"/>
          <p:cNvSpPr txBox="1"/>
          <p:nvPr/>
        </p:nvSpPr>
        <p:spPr>
          <a:xfrm>
            <a:off x="2123728" y="4221088"/>
            <a:ext cx="6768752" cy="584775"/>
          </a:xfrm>
          <a:prstGeom prst="rect">
            <a:avLst/>
          </a:prstGeom>
          <a:noFill/>
        </p:spPr>
        <p:txBody>
          <a:bodyPr wrap="square" rtlCol="0">
            <a:spAutoFit/>
          </a:bodyPr>
          <a:lstStyle/>
          <a:p>
            <a:pPr algn="r" fontAlgn="auto">
              <a:spcBef>
                <a:spcPts val="0"/>
              </a:spcBef>
              <a:spcAft>
                <a:spcPts val="0"/>
              </a:spcAft>
            </a:pPr>
            <a:r>
              <a:rPr lang="en-GB" sz="3200"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o</a:t>
            </a:r>
            <a:r>
              <a:rPr lang="en-GB" sz="3200" dirty="0" smtClean="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f </a:t>
            </a:r>
            <a:r>
              <a:rPr lang="en-GB" sz="3200"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Health and Wellbeing Locally</a:t>
            </a:r>
          </a:p>
        </p:txBody>
      </p:sp>
    </p:spTree>
    <p:extLst>
      <p:ext uri="{BB962C8B-B14F-4D97-AF65-F5344CB8AC3E}">
        <p14:creationId xmlns:p14="http://schemas.microsoft.com/office/powerpoint/2010/main" val="413247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4"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xEl>
                                              <p:pRg st="0" end="0"/>
                                            </p:txEl>
                                          </p:spTgt>
                                        </p:tgtEl>
                                        <p:attrNameLst>
                                          <p:attrName>ppt_x</p:attrName>
                                          <p:attrName>ppt_y</p:attrName>
                                        </p:attrNameLst>
                                      </p:cBhvr>
                                    </p:animMotion>
                                    <p:animRot by="1500000">
                                      <p:cBhvr>
                                        <p:cTn id="7" dur="125" fill="hold">
                                          <p:stCondLst>
                                            <p:cond delay="0"/>
                                          </p:stCondLst>
                                        </p:cTn>
                                        <p:tgtEl>
                                          <p:spTgt spid="5">
                                            <p:txEl>
                                              <p:pRg st="0" end="0"/>
                                            </p:txEl>
                                          </p:spTgt>
                                        </p:tgtEl>
                                        <p:attrNameLst>
                                          <p:attrName>r</p:attrName>
                                        </p:attrNameLst>
                                      </p:cBhvr>
                                    </p:animRot>
                                    <p:animRot by="-1500000">
                                      <p:cBhvr>
                                        <p:cTn id="8" dur="125" fill="hold">
                                          <p:stCondLst>
                                            <p:cond delay="125"/>
                                          </p:stCondLst>
                                        </p:cTn>
                                        <p:tgtEl>
                                          <p:spTgt spid="5">
                                            <p:txEl>
                                              <p:pRg st="0" end="0"/>
                                            </p:txEl>
                                          </p:spTgt>
                                        </p:tgtEl>
                                        <p:attrNameLst>
                                          <p:attrName>r</p:attrName>
                                        </p:attrNameLst>
                                      </p:cBhvr>
                                    </p:animRot>
                                    <p:animRot by="-1500000">
                                      <p:cBhvr>
                                        <p:cTn id="9" dur="125" fill="hold">
                                          <p:stCondLst>
                                            <p:cond delay="250"/>
                                          </p:stCondLst>
                                        </p:cTn>
                                        <p:tgtEl>
                                          <p:spTgt spid="5">
                                            <p:txEl>
                                              <p:pRg st="0" end="0"/>
                                            </p:txEl>
                                          </p:spTgt>
                                        </p:tgtEl>
                                        <p:attrNameLst>
                                          <p:attrName>r</p:attrName>
                                        </p:attrNameLst>
                                      </p:cBhvr>
                                    </p:animRot>
                                    <p:animRot by="1500000">
                                      <p:cBhvr>
                                        <p:cTn id="10" dur="125" fill="hold">
                                          <p:stCondLst>
                                            <p:cond delay="375"/>
                                          </p:stCondLst>
                                        </p:cTn>
                                        <p:tgtEl>
                                          <p:spTgt spid="5">
                                            <p:txEl>
                                              <p:pRg st="0" end="0"/>
                                            </p:txEl>
                                          </p:spTgt>
                                        </p:tgtEl>
                                        <p:attrNameLst>
                                          <p:attrName>r</p:attrName>
                                        </p:attrNameLst>
                                      </p:cBhvr>
                                    </p:animRot>
                                  </p:childTnLst>
                                </p:cTn>
                              </p:par>
                            </p:childTnLst>
                          </p:cTn>
                        </p:par>
                        <p:par>
                          <p:cTn id="11" fill="hold">
                            <p:stCondLst>
                              <p:cond delay="1050"/>
                            </p:stCondLst>
                            <p:childTnLst>
                              <p:par>
                                <p:cTn id="12" presetID="34" presetClass="emph" presetSubtype="0" fill="hold" grpId="0"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5">
                                            <p:txEl>
                                              <p:pRg st="0" end="0"/>
                                            </p:txEl>
                                          </p:spTgt>
                                        </p:tgtEl>
                                        <p:attrNameLst>
                                          <p:attrName>ppt_x</p:attrName>
                                          <p:attrName>ppt_y</p:attrName>
                                        </p:attrNameLst>
                                      </p:cBhvr>
                                    </p:animMotion>
                                    <p:animRot by="1500000">
                                      <p:cBhvr>
                                        <p:cTn id="14" dur="125" fill="hold">
                                          <p:stCondLst>
                                            <p:cond delay="0"/>
                                          </p:stCondLst>
                                        </p:cTn>
                                        <p:tgtEl>
                                          <p:spTgt spid="5">
                                            <p:txEl>
                                              <p:pRg st="0" end="0"/>
                                            </p:txEl>
                                          </p:spTgt>
                                        </p:tgtEl>
                                        <p:attrNameLst>
                                          <p:attrName>r</p:attrName>
                                        </p:attrNameLst>
                                      </p:cBhvr>
                                    </p:animRot>
                                    <p:animRot by="-1500000">
                                      <p:cBhvr>
                                        <p:cTn id="15" dur="125" fill="hold">
                                          <p:stCondLst>
                                            <p:cond delay="125"/>
                                          </p:stCondLst>
                                        </p:cTn>
                                        <p:tgtEl>
                                          <p:spTgt spid="5">
                                            <p:txEl>
                                              <p:pRg st="0" end="0"/>
                                            </p:txEl>
                                          </p:spTgt>
                                        </p:tgtEl>
                                        <p:attrNameLst>
                                          <p:attrName>r</p:attrName>
                                        </p:attrNameLst>
                                      </p:cBhvr>
                                    </p:animRot>
                                    <p:animRot by="-1500000">
                                      <p:cBhvr>
                                        <p:cTn id="16" dur="125" fill="hold">
                                          <p:stCondLst>
                                            <p:cond delay="250"/>
                                          </p:stCondLst>
                                        </p:cTn>
                                        <p:tgtEl>
                                          <p:spTgt spid="5">
                                            <p:txEl>
                                              <p:pRg st="0" end="0"/>
                                            </p:txEl>
                                          </p:spTgt>
                                        </p:tgtEl>
                                        <p:attrNameLst>
                                          <p:attrName>r</p:attrName>
                                        </p:attrNameLst>
                                      </p:cBhvr>
                                    </p:animRot>
                                    <p:animRot by="1500000">
                                      <p:cBhvr>
                                        <p:cTn id="17" dur="125" fill="hold">
                                          <p:stCondLst>
                                            <p:cond delay="375"/>
                                          </p:stCondLst>
                                        </p:cTn>
                                        <p:tgtEl>
                                          <p:spTgt spid="5">
                                            <p:txEl>
                                              <p:pRg st="0" end="0"/>
                                            </p:txEl>
                                          </p:spTgt>
                                        </p:tgtEl>
                                        <p:attrNameLst>
                                          <p:attrName>r</p:attrName>
                                        </p:attrNameLst>
                                      </p:cBhvr>
                                    </p:animRot>
                                  </p:childTnLst>
                                </p:cTn>
                              </p:par>
                            </p:childTnLst>
                          </p:cTn>
                        </p:par>
                        <p:par>
                          <p:cTn id="18" fill="hold">
                            <p:stCondLst>
                              <p:cond delay="2100"/>
                            </p:stCondLst>
                            <p:childTnLst>
                              <p:par>
                                <p:cTn id="19" presetID="34" presetClass="emph" presetSubtype="0" fill="hold" grpId="1" nodeType="after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5">
                                            <p:txEl>
                                              <p:pRg st="0" end="0"/>
                                            </p:txEl>
                                          </p:spTgt>
                                        </p:tgtEl>
                                        <p:attrNameLst>
                                          <p:attrName>ppt_x</p:attrName>
                                          <p:attrName>ppt_y</p:attrName>
                                        </p:attrNameLst>
                                      </p:cBhvr>
                                    </p:animMotion>
                                    <p:animRot by="1500000">
                                      <p:cBhvr>
                                        <p:cTn id="21" dur="125" fill="hold">
                                          <p:stCondLst>
                                            <p:cond delay="0"/>
                                          </p:stCondLst>
                                        </p:cTn>
                                        <p:tgtEl>
                                          <p:spTgt spid="5">
                                            <p:txEl>
                                              <p:pRg st="0" end="0"/>
                                            </p:txEl>
                                          </p:spTgt>
                                        </p:tgtEl>
                                        <p:attrNameLst>
                                          <p:attrName>r</p:attrName>
                                        </p:attrNameLst>
                                      </p:cBhvr>
                                    </p:animRot>
                                    <p:animRot by="-1500000">
                                      <p:cBhvr>
                                        <p:cTn id="22" dur="125" fill="hold">
                                          <p:stCondLst>
                                            <p:cond delay="125"/>
                                          </p:stCondLst>
                                        </p:cTn>
                                        <p:tgtEl>
                                          <p:spTgt spid="5">
                                            <p:txEl>
                                              <p:pRg st="0" end="0"/>
                                            </p:txEl>
                                          </p:spTgt>
                                        </p:tgtEl>
                                        <p:attrNameLst>
                                          <p:attrName>r</p:attrName>
                                        </p:attrNameLst>
                                      </p:cBhvr>
                                    </p:animRot>
                                    <p:animRot by="-1500000">
                                      <p:cBhvr>
                                        <p:cTn id="23" dur="125" fill="hold">
                                          <p:stCondLst>
                                            <p:cond delay="250"/>
                                          </p:stCondLst>
                                        </p:cTn>
                                        <p:tgtEl>
                                          <p:spTgt spid="5">
                                            <p:txEl>
                                              <p:pRg st="0" end="0"/>
                                            </p:txEl>
                                          </p:spTgt>
                                        </p:tgtEl>
                                        <p:attrNameLst>
                                          <p:attrName>r</p:attrName>
                                        </p:attrNameLst>
                                      </p:cBhvr>
                                    </p:animRot>
                                    <p:animRot by="1500000">
                                      <p:cBhvr>
                                        <p:cTn id="24" dur="125" fill="hold">
                                          <p:stCondLst>
                                            <p:cond delay="375"/>
                                          </p:stCondLst>
                                        </p:cTn>
                                        <p:tgtEl>
                                          <p:spTgt spid="5">
                                            <p:txEl>
                                              <p:pRg st="0" end="0"/>
                                            </p:txEl>
                                          </p:spTgt>
                                        </p:tgtEl>
                                        <p:attrNameLst>
                                          <p:attrName>r</p:attrName>
                                        </p:attrNameLst>
                                      </p:cBhvr>
                                    </p:animRot>
                                  </p:childTnLst>
                                </p:cTn>
                              </p:par>
                            </p:childTnLst>
                          </p:cTn>
                        </p:par>
                        <p:par>
                          <p:cTn id="25" fill="hold">
                            <p:stCondLst>
                              <p:cond delay="3150"/>
                            </p:stCondLst>
                            <p:childTnLst>
                              <p:par>
                                <p:cTn id="26" presetID="34" presetClass="emph" presetSubtype="0" fill="hold" grpId="2" nodeType="after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5">
                                            <p:txEl>
                                              <p:pRg st="0" end="0"/>
                                            </p:txEl>
                                          </p:spTgt>
                                        </p:tgtEl>
                                        <p:attrNameLst>
                                          <p:attrName>ppt_x</p:attrName>
                                          <p:attrName>ppt_y</p:attrName>
                                        </p:attrNameLst>
                                      </p:cBhvr>
                                    </p:animMotion>
                                    <p:animRot by="1500000">
                                      <p:cBhvr>
                                        <p:cTn id="28" dur="125" fill="hold">
                                          <p:stCondLst>
                                            <p:cond delay="0"/>
                                          </p:stCondLst>
                                        </p:cTn>
                                        <p:tgtEl>
                                          <p:spTgt spid="5">
                                            <p:txEl>
                                              <p:pRg st="0" end="0"/>
                                            </p:txEl>
                                          </p:spTgt>
                                        </p:tgtEl>
                                        <p:attrNameLst>
                                          <p:attrName>r</p:attrName>
                                        </p:attrNameLst>
                                      </p:cBhvr>
                                    </p:animRot>
                                    <p:animRot by="-1500000">
                                      <p:cBhvr>
                                        <p:cTn id="29" dur="125" fill="hold">
                                          <p:stCondLst>
                                            <p:cond delay="125"/>
                                          </p:stCondLst>
                                        </p:cTn>
                                        <p:tgtEl>
                                          <p:spTgt spid="5">
                                            <p:txEl>
                                              <p:pRg st="0" end="0"/>
                                            </p:txEl>
                                          </p:spTgt>
                                        </p:tgtEl>
                                        <p:attrNameLst>
                                          <p:attrName>r</p:attrName>
                                        </p:attrNameLst>
                                      </p:cBhvr>
                                    </p:animRot>
                                    <p:animRot by="-1500000">
                                      <p:cBhvr>
                                        <p:cTn id="30" dur="125" fill="hold">
                                          <p:stCondLst>
                                            <p:cond delay="250"/>
                                          </p:stCondLst>
                                        </p:cTn>
                                        <p:tgtEl>
                                          <p:spTgt spid="5">
                                            <p:txEl>
                                              <p:pRg st="0" end="0"/>
                                            </p:txEl>
                                          </p:spTgt>
                                        </p:tgtEl>
                                        <p:attrNameLst>
                                          <p:attrName>r</p:attrName>
                                        </p:attrNameLst>
                                      </p:cBhvr>
                                    </p:animRot>
                                    <p:animRot by="1500000">
                                      <p:cBhvr>
                                        <p:cTn id="31" dur="125" fill="hold">
                                          <p:stCondLst>
                                            <p:cond delay="375"/>
                                          </p:stCondLst>
                                        </p:cTn>
                                        <p:tgtEl>
                                          <p:spTgt spid="5">
                                            <p:txEl>
                                              <p:pRg st="0" end="0"/>
                                            </p:txEl>
                                          </p:spTgt>
                                        </p:tgtEl>
                                        <p:attrNameLst>
                                          <p:attrName>r</p:attrName>
                                        </p:attrNameLst>
                                      </p:cBhvr>
                                    </p:animRot>
                                  </p:childTnLst>
                                </p:cTn>
                              </p:par>
                            </p:childTnLst>
                          </p:cTn>
                        </p:par>
                        <p:par>
                          <p:cTn id="32" fill="hold">
                            <p:stCondLst>
                              <p:cond delay="4200"/>
                            </p:stCondLst>
                            <p:childTnLst>
                              <p:par>
                                <p:cTn id="33" presetID="34" presetClass="emph" presetSubtype="0" fill="hold" grpId="3" nodeType="after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5">
                                            <p:txEl>
                                              <p:pRg st="0" end="0"/>
                                            </p:txEl>
                                          </p:spTgt>
                                        </p:tgtEl>
                                        <p:attrNameLst>
                                          <p:attrName>ppt_x</p:attrName>
                                          <p:attrName>ppt_y</p:attrName>
                                        </p:attrNameLst>
                                      </p:cBhvr>
                                    </p:animMotion>
                                    <p:animRot by="1500000">
                                      <p:cBhvr>
                                        <p:cTn id="35" dur="125" fill="hold">
                                          <p:stCondLst>
                                            <p:cond delay="0"/>
                                          </p:stCondLst>
                                        </p:cTn>
                                        <p:tgtEl>
                                          <p:spTgt spid="5">
                                            <p:txEl>
                                              <p:pRg st="0" end="0"/>
                                            </p:txEl>
                                          </p:spTgt>
                                        </p:tgtEl>
                                        <p:attrNameLst>
                                          <p:attrName>r</p:attrName>
                                        </p:attrNameLst>
                                      </p:cBhvr>
                                    </p:animRot>
                                    <p:animRot by="-1500000">
                                      <p:cBhvr>
                                        <p:cTn id="36" dur="125" fill="hold">
                                          <p:stCondLst>
                                            <p:cond delay="125"/>
                                          </p:stCondLst>
                                        </p:cTn>
                                        <p:tgtEl>
                                          <p:spTgt spid="5">
                                            <p:txEl>
                                              <p:pRg st="0" end="0"/>
                                            </p:txEl>
                                          </p:spTgt>
                                        </p:tgtEl>
                                        <p:attrNameLst>
                                          <p:attrName>r</p:attrName>
                                        </p:attrNameLst>
                                      </p:cBhvr>
                                    </p:animRot>
                                    <p:animRot by="-1500000">
                                      <p:cBhvr>
                                        <p:cTn id="37" dur="125" fill="hold">
                                          <p:stCondLst>
                                            <p:cond delay="250"/>
                                          </p:stCondLst>
                                        </p:cTn>
                                        <p:tgtEl>
                                          <p:spTgt spid="5">
                                            <p:txEl>
                                              <p:pRg st="0" end="0"/>
                                            </p:txEl>
                                          </p:spTgt>
                                        </p:tgtEl>
                                        <p:attrNameLst>
                                          <p:attrName>r</p:attrName>
                                        </p:attrNameLst>
                                      </p:cBhvr>
                                    </p:animRot>
                                    <p:animRot by="1500000">
                                      <p:cBhvr>
                                        <p:cTn id="38"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5" grpId="1" build="allAtOnce"/>
      <p:bldP spid="5" grpId="2" build="allAtOnce"/>
      <p:bldP spid="5" grpId="3" build="allAtOnce"/>
      <p:bldP spid="5" grpId="4"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1988840"/>
            <a:ext cx="2160240" cy="646331"/>
          </a:xfrm>
          <a:prstGeom prst="rect">
            <a:avLst/>
          </a:prstGeom>
          <a:noFill/>
        </p:spPr>
        <p:txBody>
          <a:bodyPr wrap="square" rtlCol="0">
            <a:spAutoFit/>
          </a:bodyPr>
          <a:lstStyle/>
          <a:p>
            <a:pPr algn="ctr" fontAlgn="auto">
              <a:spcBef>
                <a:spcPts val="0"/>
              </a:spcBef>
              <a:spcAft>
                <a:spcPts val="0"/>
              </a:spcAft>
            </a:pPr>
            <a:r>
              <a:rPr lang="en-GB" sz="3600" dirty="0" smtClean="0">
                <a:solidFill>
                  <a:prstClr val="black"/>
                </a:solidFill>
                <a:latin typeface="Tahoma"/>
              </a:rPr>
              <a:t>EXTEND</a:t>
            </a:r>
            <a:endParaRPr lang="en-GB" sz="3600" dirty="0">
              <a:solidFill>
                <a:prstClr val="black"/>
              </a:solidFill>
              <a:latin typeface="Tahoma"/>
            </a:endParaRPr>
          </a:p>
        </p:txBody>
      </p:sp>
      <p:sp>
        <p:nvSpPr>
          <p:cNvPr id="5" name="TextBox 4"/>
          <p:cNvSpPr txBox="1"/>
          <p:nvPr/>
        </p:nvSpPr>
        <p:spPr>
          <a:xfrm>
            <a:off x="3851920" y="3501008"/>
            <a:ext cx="1945437" cy="584775"/>
          </a:xfrm>
          <a:prstGeom prst="rect">
            <a:avLst/>
          </a:prstGeom>
          <a:noFill/>
          <a:ln w="57150">
            <a:solidFill>
              <a:srgbClr val="00B050"/>
            </a:solidFill>
          </a:ln>
        </p:spPr>
        <p:txBody>
          <a:bodyPr wrap="square" rtlCol="0">
            <a:spAutoFit/>
          </a:bodyPr>
          <a:lstStyle/>
          <a:p>
            <a:pPr algn="ctr" fontAlgn="auto">
              <a:spcBef>
                <a:spcPts val="0"/>
              </a:spcBef>
              <a:spcAft>
                <a:spcPts val="0"/>
              </a:spcAft>
            </a:pPr>
            <a:r>
              <a:rPr lang="en-GB" sz="3200" dirty="0" smtClean="0">
                <a:solidFill>
                  <a:srgbClr val="00B050"/>
                </a:solidFill>
                <a:latin typeface="Tahoma"/>
              </a:rPr>
              <a:t>LOCAL</a:t>
            </a:r>
            <a:endParaRPr lang="en-GB" sz="3200" dirty="0">
              <a:solidFill>
                <a:srgbClr val="00B050"/>
              </a:solidFill>
              <a:latin typeface="Tahoma"/>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485407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748886" y="5025950"/>
            <a:ext cx="4711546" cy="923330"/>
          </a:xfrm>
          <a:prstGeom prst="rect">
            <a:avLst/>
          </a:prstGeom>
          <a:noFill/>
        </p:spPr>
        <p:txBody>
          <a:bodyPr wrap="none" lIns="91440" tIns="45720" rIns="91440" bIns="45720">
            <a:prstTxWarp prst="textTriangl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pPr>
            <a:r>
              <a:rPr lang="en-GB" sz="5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ahoma"/>
              </a:rPr>
              <a:t>DEMOCRACY</a:t>
            </a:r>
            <a:endParaRPr lang="en-GB"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ahoma"/>
            </a:endParaRPr>
          </a:p>
        </p:txBody>
      </p:sp>
    </p:spTree>
    <p:extLst>
      <p:ext uri="{BB962C8B-B14F-4D97-AF65-F5344CB8AC3E}">
        <p14:creationId xmlns:p14="http://schemas.microsoft.com/office/powerpoint/2010/main" val="240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0" nodeType="after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53" presetClass="entr" presetSubtype="16"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p:cTn id="13" dur="500" fill="hold"/>
                                        <p:tgtEl>
                                          <p:spTgt spid="8194"/>
                                        </p:tgtEl>
                                        <p:attrNameLst>
                                          <p:attrName>ppt_w</p:attrName>
                                        </p:attrNameLst>
                                      </p:cBhvr>
                                      <p:tavLst>
                                        <p:tav tm="0">
                                          <p:val>
                                            <p:fltVal val="0"/>
                                          </p:val>
                                        </p:tav>
                                        <p:tav tm="100000">
                                          <p:val>
                                            <p:strVal val="#ppt_w"/>
                                          </p:val>
                                        </p:tav>
                                      </p:tavLst>
                                    </p:anim>
                                    <p:anim calcmode="lin" valueType="num">
                                      <p:cBhvr>
                                        <p:cTn id="14" dur="500" fill="hold"/>
                                        <p:tgtEl>
                                          <p:spTgt spid="8194"/>
                                        </p:tgtEl>
                                        <p:attrNameLst>
                                          <p:attrName>ppt_h</p:attrName>
                                        </p:attrNameLst>
                                      </p:cBhvr>
                                      <p:tavLst>
                                        <p:tav tm="0">
                                          <p:val>
                                            <p:fltVal val="0"/>
                                          </p:val>
                                        </p:tav>
                                        <p:tav tm="100000">
                                          <p:val>
                                            <p:strVal val="#ppt_h"/>
                                          </p:val>
                                        </p:tav>
                                      </p:tavLst>
                                    </p:anim>
                                    <p:animEffect transition="in" filter="fade">
                                      <p:cBhvr>
                                        <p:cTn id="15" dur="500"/>
                                        <p:tgtEl>
                                          <p:spTgt spid="819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8" presetClass="emph" presetSubtype="0" fill="hold" grpId="1" nodeType="withEffect">
                                  <p:stCondLst>
                                    <p:cond delay="0"/>
                                  </p:stCondLst>
                                  <p:childTnLst>
                                    <p:animRot by="21600000">
                                      <p:cBhvr>
                                        <p:cTn id="21" dur="2000" fill="hold"/>
                                        <p:tgtEl>
                                          <p:spTgt spid="5"/>
                                        </p:tgtEl>
                                        <p:attrNameLst>
                                          <p:attrName>r</p:attrName>
                                        </p:attrNameLst>
                                      </p:cBhvr>
                                    </p:animRot>
                                  </p:childTnLst>
                                </p:cTn>
                              </p:par>
                            </p:childTnLst>
                          </p:cTn>
                        </p:par>
                        <p:par>
                          <p:cTn id="22" fill="hold">
                            <p:stCondLst>
                              <p:cond delay="2500"/>
                            </p:stCondLst>
                            <p:childTnLst>
                              <p:par>
                                <p:cTn id="23" presetID="3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5" grpId="1" animBg="1"/>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238" y="6165850"/>
            <a:ext cx="577850" cy="3079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43011" name="Text Box 2"/>
          <p:cNvSpPr txBox="1">
            <a:spLocks noChangeArrowheads="1"/>
          </p:cNvSpPr>
          <p:nvPr/>
        </p:nvSpPr>
        <p:spPr bwMode="auto">
          <a:xfrm>
            <a:off x="467544" y="88900"/>
            <a:ext cx="835292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b="1" dirty="0">
                <a:solidFill>
                  <a:prstClr val="black"/>
                </a:solidFill>
              </a:rPr>
              <a:t>Reformed English Health and Healthcare structures </a:t>
            </a:r>
            <a:r>
              <a:rPr lang="en-GB" altLang="en-US" sz="1800" b="1" dirty="0" smtClean="0">
                <a:solidFill>
                  <a:prstClr val="black"/>
                </a:solidFill>
              </a:rPr>
              <a:t>2016 (</a:t>
            </a:r>
            <a:r>
              <a:rPr lang="en-GB" altLang="en-US" sz="1800" dirty="0">
                <a:solidFill>
                  <a:prstClr val="black"/>
                </a:solidFill>
              </a:rPr>
              <a:t>Bentley 2016)</a:t>
            </a:r>
          </a:p>
          <a:p>
            <a:pPr eaLnBrk="1" fontAlgn="auto" hangingPunct="1">
              <a:spcBef>
                <a:spcPct val="0"/>
              </a:spcBef>
              <a:spcAft>
                <a:spcPts val="0"/>
              </a:spcAft>
              <a:buFontTx/>
              <a:buNone/>
            </a:pPr>
            <a:endParaRPr lang="en-GB" altLang="en-US" sz="2000" b="1" dirty="0">
              <a:solidFill>
                <a:prstClr val="black"/>
              </a:solidFill>
            </a:endParaRPr>
          </a:p>
        </p:txBody>
      </p:sp>
      <p:sp>
        <p:nvSpPr>
          <p:cNvPr id="43012" name="Line 3"/>
          <p:cNvSpPr>
            <a:spLocks noChangeShapeType="1"/>
          </p:cNvSpPr>
          <p:nvPr/>
        </p:nvSpPr>
        <p:spPr bwMode="auto">
          <a:xfrm>
            <a:off x="2484438" y="126841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78852" name="Rectangle 4"/>
          <p:cNvSpPr>
            <a:spLocks noChangeArrowheads="1"/>
          </p:cNvSpPr>
          <p:nvPr/>
        </p:nvSpPr>
        <p:spPr bwMode="auto">
          <a:xfrm>
            <a:off x="5508625" y="5081588"/>
            <a:ext cx="576263" cy="508000"/>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a:solidFill>
                  <a:prstClr val="black"/>
                </a:solidFill>
              </a:rPr>
              <a:t>DPH</a:t>
            </a:r>
          </a:p>
        </p:txBody>
      </p:sp>
      <p:grpSp>
        <p:nvGrpSpPr>
          <p:cNvPr id="78853" name="Group 5"/>
          <p:cNvGrpSpPr>
            <a:grpSpLocks/>
          </p:cNvGrpSpPr>
          <p:nvPr/>
        </p:nvGrpSpPr>
        <p:grpSpPr bwMode="auto">
          <a:xfrm>
            <a:off x="3563938" y="2420938"/>
            <a:ext cx="2663825" cy="1800225"/>
            <a:chOff x="2245" y="1525"/>
            <a:chExt cx="1678" cy="1134"/>
          </a:xfrm>
        </p:grpSpPr>
        <p:sp>
          <p:nvSpPr>
            <p:cNvPr id="43052" name="Line 6"/>
            <p:cNvSpPr>
              <a:spLocks noChangeShapeType="1"/>
            </p:cNvSpPr>
            <p:nvPr/>
          </p:nvSpPr>
          <p:spPr bwMode="auto">
            <a:xfrm flipH="1" flipV="1">
              <a:off x="3606" y="2251"/>
              <a:ext cx="227"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3053" name="Rectangle 7"/>
            <p:cNvSpPr>
              <a:spLocks noChangeArrowheads="1"/>
            </p:cNvSpPr>
            <p:nvPr/>
          </p:nvSpPr>
          <p:spPr bwMode="auto">
            <a:xfrm>
              <a:off x="2789" y="1797"/>
              <a:ext cx="816" cy="499"/>
            </a:xfrm>
            <a:prstGeom prst="rect">
              <a:avLst/>
            </a:prstGeom>
            <a:solidFill>
              <a:srgbClr val="FFB1D8"/>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dirty="0">
                  <a:solidFill>
                    <a:prstClr val="black"/>
                  </a:solidFill>
                </a:rPr>
                <a:t>Sub-national</a:t>
              </a:r>
            </a:p>
            <a:p>
              <a:pPr algn="ctr" eaLnBrk="1" fontAlgn="auto" hangingPunct="1">
                <a:spcBef>
                  <a:spcPct val="0"/>
                </a:spcBef>
                <a:spcAft>
                  <a:spcPts val="0"/>
                </a:spcAft>
                <a:buFontTx/>
                <a:buNone/>
              </a:pPr>
              <a:r>
                <a:rPr lang="en-GB" altLang="en-US" sz="1800" dirty="0">
                  <a:solidFill>
                    <a:prstClr val="black"/>
                  </a:solidFill>
                </a:rPr>
                <a:t>structures</a:t>
              </a:r>
            </a:p>
          </p:txBody>
        </p:sp>
        <p:sp>
          <p:nvSpPr>
            <p:cNvPr id="43054" name="Line 8"/>
            <p:cNvSpPr>
              <a:spLocks noChangeShapeType="1"/>
            </p:cNvSpPr>
            <p:nvPr/>
          </p:nvSpPr>
          <p:spPr bwMode="auto">
            <a:xfrm>
              <a:off x="2245" y="2024"/>
              <a:ext cx="544" cy="0"/>
            </a:xfrm>
            <a:prstGeom prst="line">
              <a:avLst/>
            </a:prstGeom>
            <a:noFill/>
            <a:ln w="9525">
              <a:solidFill>
                <a:schemeClr val="tx1"/>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3055" name="Line 9"/>
            <p:cNvSpPr>
              <a:spLocks noChangeShapeType="1"/>
            </p:cNvSpPr>
            <p:nvPr/>
          </p:nvSpPr>
          <p:spPr bwMode="auto">
            <a:xfrm flipH="1">
              <a:off x="3152" y="2296"/>
              <a:ext cx="0" cy="3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3056" name="Line 10"/>
            <p:cNvSpPr>
              <a:spLocks noChangeShapeType="1"/>
            </p:cNvSpPr>
            <p:nvPr/>
          </p:nvSpPr>
          <p:spPr bwMode="auto">
            <a:xfrm>
              <a:off x="3152" y="1525"/>
              <a:ext cx="0"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3057" name="Line 11"/>
            <p:cNvSpPr>
              <a:spLocks noChangeShapeType="1"/>
            </p:cNvSpPr>
            <p:nvPr/>
          </p:nvSpPr>
          <p:spPr bwMode="auto">
            <a:xfrm>
              <a:off x="3606" y="2024"/>
              <a:ext cx="3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grpSp>
      <p:grpSp>
        <p:nvGrpSpPr>
          <p:cNvPr id="78860" name="Group 12"/>
          <p:cNvGrpSpPr>
            <a:grpSpLocks/>
          </p:cNvGrpSpPr>
          <p:nvPr/>
        </p:nvGrpSpPr>
        <p:grpSpPr bwMode="auto">
          <a:xfrm>
            <a:off x="1401763" y="1630363"/>
            <a:ext cx="3027362" cy="3346450"/>
            <a:chOff x="883" y="1027"/>
            <a:chExt cx="1907" cy="2108"/>
          </a:xfrm>
        </p:grpSpPr>
        <p:sp>
          <p:nvSpPr>
            <p:cNvPr id="43047" name="Rectangle 13"/>
            <p:cNvSpPr>
              <a:spLocks noChangeArrowheads="1"/>
            </p:cNvSpPr>
            <p:nvPr/>
          </p:nvSpPr>
          <p:spPr bwMode="auto">
            <a:xfrm>
              <a:off x="1111" y="1616"/>
              <a:ext cx="1134" cy="1519"/>
            </a:xfrm>
            <a:prstGeom prst="rect">
              <a:avLst/>
            </a:prstGeom>
            <a:solidFill>
              <a:srgbClr val="9DCBE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a:solidFill>
                    <a:prstClr val="black"/>
                  </a:solidFill>
                </a:rPr>
                <a:t>Public Health </a:t>
              </a:r>
            </a:p>
            <a:p>
              <a:pPr algn="ctr" eaLnBrk="1" fontAlgn="auto" hangingPunct="1">
                <a:spcBef>
                  <a:spcPct val="0"/>
                </a:spcBef>
                <a:spcAft>
                  <a:spcPts val="0"/>
                </a:spcAft>
                <a:buFontTx/>
                <a:buNone/>
              </a:pPr>
              <a:r>
                <a:rPr lang="en-GB" altLang="en-US" sz="1800">
                  <a:solidFill>
                    <a:prstClr val="black"/>
                  </a:solidFill>
                </a:rPr>
                <a:t>England</a:t>
              </a:r>
            </a:p>
          </p:txBody>
        </p:sp>
        <p:sp>
          <p:nvSpPr>
            <p:cNvPr id="43048" name="Line 14"/>
            <p:cNvSpPr>
              <a:spLocks noChangeShapeType="1"/>
            </p:cNvSpPr>
            <p:nvPr/>
          </p:nvSpPr>
          <p:spPr bwMode="auto">
            <a:xfrm>
              <a:off x="883" y="1481"/>
              <a:ext cx="241" cy="18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3049" name="Line 15"/>
            <p:cNvSpPr>
              <a:spLocks noChangeShapeType="1"/>
            </p:cNvSpPr>
            <p:nvPr/>
          </p:nvSpPr>
          <p:spPr bwMode="auto">
            <a:xfrm flipV="1">
              <a:off x="2223" y="1435"/>
              <a:ext cx="567" cy="49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3050" name="Line 16"/>
            <p:cNvSpPr>
              <a:spLocks noChangeShapeType="1"/>
            </p:cNvSpPr>
            <p:nvPr/>
          </p:nvSpPr>
          <p:spPr bwMode="auto">
            <a:xfrm>
              <a:off x="1973" y="1481"/>
              <a:ext cx="0" cy="13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3051" name="Line 17"/>
            <p:cNvSpPr>
              <a:spLocks noChangeShapeType="1"/>
            </p:cNvSpPr>
            <p:nvPr/>
          </p:nvSpPr>
          <p:spPr bwMode="auto">
            <a:xfrm>
              <a:off x="1383" y="1027"/>
              <a:ext cx="0" cy="59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grpSp>
      <p:sp>
        <p:nvSpPr>
          <p:cNvPr id="43016" name="Oval 21"/>
          <p:cNvSpPr>
            <a:spLocks noChangeArrowheads="1"/>
          </p:cNvSpPr>
          <p:nvPr/>
        </p:nvSpPr>
        <p:spPr bwMode="auto">
          <a:xfrm>
            <a:off x="2051050" y="622300"/>
            <a:ext cx="842963" cy="842963"/>
          </a:xfrm>
          <a:prstGeom prst="ellipse">
            <a:avLst/>
          </a:prstGeom>
          <a:solidFill>
            <a:srgbClr val="87F67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b="1">
                <a:solidFill>
                  <a:prstClr val="black"/>
                </a:solidFill>
              </a:rPr>
              <a:t>SoSH</a:t>
            </a:r>
          </a:p>
        </p:txBody>
      </p:sp>
      <p:sp>
        <p:nvSpPr>
          <p:cNvPr id="43017" name="Line 23"/>
          <p:cNvSpPr>
            <a:spLocks noChangeShapeType="1"/>
          </p:cNvSpPr>
          <p:nvPr/>
        </p:nvSpPr>
        <p:spPr bwMode="auto">
          <a:xfrm>
            <a:off x="3635375" y="1844675"/>
            <a:ext cx="7921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3018" name="Line 24"/>
          <p:cNvSpPr>
            <a:spLocks noChangeShapeType="1"/>
          </p:cNvSpPr>
          <p:nvPr/>
        </p:nvSpPr>
        <p:spPr bwMode="auto">
          <a:xfrm flipV="1">
            <a:off x="971550" y="1628775"/>
            <a:ext cx="5113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3019" name="Rectangle 25"/>
          <p:cNvSpPr>
            <a:spLocks noChangeArrowheads="1"/>
          </p:cNvSpPr>
          <p:nvPr/>
        </p:nvSpPr>
        <p:spPr bwMode="auto">
          <a:xfrm>
            <a:off x="2554288" y="1846263"/>
            <a:ext cx="1081087" cy="504825"/>
          </a:xfrm>
          <a:prstGeom prst="rect">
            <a:avLst/>
          </a:prstGeom>
          <a:solidFill>
            <a:srgbClr val="9DCBEB"/>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a:solidFill>
                  <a:prstClr val="black"/>
                </a:solidFill>
              </a:rPr>
              <a:t>DH Policy</a:t>
            </a:r>
          </a:p>
        </p:txBody>
      </p:sp>
      <p:sp>
        <p:nvSpPr>
          <p:cNvPr id="43020" name="Rectangle 26"/>
          <p:cNvSpPr>
            <a:spLocks noChangeArrowheads="1"/>
          </p:cNvSpPr>
          <p:nvPr/>
        </p:nvSpPr>
        <p:spPr bwMode="auto">
          <a:xfrm>
            <a:off x="4427538" y="1774825"/>
            <a:ext cx="3384550" cy="647700"/>
          </a:xfrm>
          <a:prstGeom prst="rect">
            <a:avLst/>
          </a:prstGeom>
          <a:solidFill>
            <a:srgbClr val="FF797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a:solidFill>
                  <a:prstClr val="black"/>
                </a:solidFill>
              </a:rPr>
              <a:t>NHS England</a:t>
            </a:r>
          </a:p>
        </p:txBody>
      </p:sp>
      <p:sp>
        <p:nvSpPr>
          <p:cNvPr id="43021" name="Rectangle 27"/>
          <p:cNvSpPr>
            <a:spLocks noChangeArrowheads="1"/>
          </p:cNvSpPr>
          <p:nvPr/>
        </p:nvSpPr>
        <p:spPr bwMode="auto">
          <a:xfrm>
            <a:off x="249238" y="1846263"/>
            <a:ext cx="1514475" cy="504825"/>
          </a:xfrm>
          <a:prstGeom prst="rect">
            <a:avLst/>
          </a:prstGeom>
          <a:solidFill>
            <a:srgbClr val="9DCBEB"/>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a:solidFill>
                  <a:prstClr val="black"/>
                </a:solidFill>
              </a:rPr>
              <a:t>Chief Medical</a:t>
            </a:r>
          </a:p>
          <a:p>
            <a:pPr algn="ctr" eaLnBrk="1" fontAlgn="auto" hangingPunct="1">
              <a:spcBef>
                <a:spcPct val="0"/>
              </a:spcBef>
              <a:spcAft>
                <a:spcPts val="0"/>
              </a:spcAft>
              <a:buFontTx/>
              <a:buNone/>
            </a:pPr>
            <a:r>
              <a:rPr lang="en-GB" altLang="en-US" sz="1800">
                <a:solidFill>
                  <a:prstClr val="black"/>
                </a:solidFill>
              </a:rPr>
              <a:t>Officer</a:t>
            </a:r>
          </a:p>
        </p:txBody>
      </p:sp>
      <p:sp>
        <p:nvSpPr>
          <p:cNvPr id="43022" name="Line 28"/>
          <p:cNvSpPr>
            <a:spLocks noChangeShapeType="1"/>
          </p:cNvSpPr>
          <p:nvPr/>
        </p:nvSpPr>
        <p:spPr bwMode="auto">
          <a:xfrm>
            <a:off x="2484438" y="1485900"/>
            <a:ext cx="0" cy="1444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3023" name="Line 29"/>
          <p:cNvSpPr>
            <a:spLocks noChangeShapeType="1"/>
          </p:cNvSpPr>
          <p:nvPr/>
        </p:nvSpPr>
        <p:spPr bwMode="auto">
          <a:xfrm>
            <a:off x="971550" y="1630363"/>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3024" name="Line 30"/>
          <p:cNvSpPr>
            <a:spLocks noChangeShapeType="1"/>
          </p:cNvSpPr>
          <p:nvPr/>
        </p:nvSpPr>
        <p:spPr bwMode="auto">
          <a:xfrm>
            <a:off x="3132138" y="1630363"/>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3025" name="Line 31"/>
          <p:cNvSpPr>
            <a:spLocks noChangeShapeType="1"/>
          </p:cNvSpPr>
          <p:nvPr/>
        </p:nvSpPr>
        <p:spPr bwMode="auto">
          <a:xfrm>
            <a:off x="6084888" y="1630363"/>
            <a:ext cx="0" cy="1444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10255" name="Rectangle 34"/>
          <p:cNvSpPr>
            <a:spLocks noChangeArrowheads="1"/>
          </p:cNvSpPr>
          <p:nvPr/>
        </p:nvSpPr>
        <p:spPr bwMode="auto">
          <a:xfrm>
            <a:off x="4284663" y="4221163"/>
            <a:ext cx="1223962" cy="1368425"/>
          </a:xfrm>
          <a:prstGeom prst="rect">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a:solidFill>
                  <a:prstClr val="black"/>
                </a:solidFill>
              </a:rPr>
              <a:t>Health and </a:t>
            </a:r>
          </a:p>
          <a:p>
            <a:pPr algn="ctr" eaLnBrk="1" fontAlgn="auto" hangingPunct="1">
              <a:spcBef>
                <a:spcPct val="0"/>
              </a:spcBef>
              <a:spcAft>
                <a:spcPts val="0"/>
              </a:spcAft>
              <a:buFontTx/>
              <a:buNone/>
            </a:pPr>
            <a:r>
              <a:rPr lang="en-GB" altLang="en-US" sz="1800">
                <a:solidFill>
                  <a:prstClr val="black"/>
                </a:solidFill>
              </a:rPr>
              <a:t>Wellbeing </a:t>
            </a:r>
          </a:p>
          <a:p>
            <a:pPr algn="ctr" eaLnBrk="1" fontAlgn="auto" hangingPunct="1">
              <a:spcBef>
                <a:spcPct val="0"/>
              </a:spcBef>
              <a:spcAft>
                <a:spcPts val="0"/>
              </a:spcAft>
              <a:buFontTx/>
              <a:buNone/>
            </a:pPr>
            <a:r>
              <a:rPr lang="en-GB" altLang="en-US" sz="1800">
                <a:solidFill>
                  <a:prstClr val="black"/>
                </a:solidFill>
              </a:rPr>
              <a:t>Board</a:t>
            </a:r>
          </a:p>
        </p:txBody>
      </p:sp>
      <p:sp>
        <p:nvSpPr>
          <p:cNvPr id="10261" name="Line 40"/>
          <p:cNvSpPr>
            <a:spLocks noChangeShapeType="1"/>
          </p:cNvSpPr>
          <p:nvPr/>
        </p:nvSpPr>
        <p:spPr bwMode="auto">
          <a:xfrm flipH="1">
            <a:off x="5808663" y="4625975"/>
            <a:ext cx="430212" cy="3873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grpSp>
        <p:nvGrpSpPr>
          <p:cNvPr id="9" name="Group 8"/>
          <p:cNvGrpSpPr>
            <a:grpSpLocks/>
          </p:cNvGrpSpPr>
          <p:nvPr/>
        </p:nvGrpSpPr>
        <p:grpSpPr bwMode="auto">
          <a:xfrm>
            <a:off x="6096000" y="5057775"/>
            <a:ext cx="1657350" cy="1728788"/>
            <a:chOff x="6095433" y="5057776"/>
            <a:chExt cx="1657350" cy="1728788"/>
          </a:xfrm>
        </p:grpSpPr>
        <p:sp>
          <p:nvSpPr>
            <p:cNvPr id="43044" name="Rectangle 37"/>
            <p:cNvSpPr>
              <a:spLocks noChangeArrowheads="1"/>
            </p:cNvSpPr>
            <p:nvPr/>
          </p:nvSpPr>
          <p:spPr bwMode="auto">
            <a:xfrm>
              <a:off x="6095433" y="5057776"/>
              <a:ext cx="1585912" cy="6477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a:solidFill>
                    <a:prstClr val="black"/>
                  </a:solidFill>
                </a:rPr>
                <a:t>LA </a:t>
              </a:r>
            </a:p>
            <a:p>
              <a:pPr algn="ctr" eaLnBrk="1" fontAlgn="auto" hangingPunct="1">
                <a:spcBef>
                  <a:spcPct val="0"/>
                </a:spcBef>
                <a:spcAft>
                  <a:spcPts val="0"/>
                </a:spcAft>
                <a:buFontTx/>
                <a:buNone/>
              </a:pPr>
              <a:r>
                <a:rPr lang="en-GB" altLang="en-US" sz="1800">
                  <a:solidFill>
                    <a:prstClr val="black"/>
                  </a:solidFill>
                </a:rPr>
                <a:t>Commissioning</a:t>
              </a:r>
            </a:p>
          </p:txBody>
        </p:sp>
        <p:sp>
          <p:nvSpPr>
            <p:cNvPr id="43045" name="Rectangle 38"/>
            <p:cNvSpPr>
              <a:spLocks noChangeArrowheads="1"/>
            </p:cNvSpPr>
            <p:nvPr/>
          </p:nvSpPr>
          <p:spPr bwMode="auto">
            <a:xfrm>
              <a:off x="6238308" y="5994401"/>
              <a:ext cx="1514475" cy="7921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a:solidFill>
                    <a:prstClr val="black"/>
                  </a:solidFill>
                </a:rPr>
                <a:t>LA System</a:t>
              </a:r>
            </a:p>
          </p:txBody>
        </p:sp>
        <p:sp>
          <p:nvSpPr>
            <p:cNvPr id="43046" name="Line 43"/>
            <p:cNvSpPr>
              <a:spLocks noChangeShapeType="1"/>
            </p:cNvSpPr>
            <p:nvPr/>
          </p:nvSpPr>
          <p:spPr bwMode="auto">
            <a:xfrm>
              <a:off x="6887595" y="5707063"/>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grpSp>
      <p:sp>
        <p:nvSpPr>
          <p:cNvPr id="10265" name="Line 44"/>
          <p:cNvSpPr>
            <a:spLocks noChangeShapeType="1"/>
          </p:cNvSpPr>
          <p:nvPr/>
        </p:nvSpPr>
        <p:spPr bwMode="auto">
          <a:xfrm flipV="1">
            <a:off x="5519738" y="4337050"/>
            <a:ext cx="576262" cy="1588"/>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grpSp>
        <p:nvGrpSpPr>
          <p:cNvPr id="10" name="Group 9"/>
          <p:cNvGrpSpPr>
            <a:grpSpLocks/>
          </p:cNvGrpSpPr>
          <p:nvPr/>
        </p:nvGrpSpPr>
        <p:grpSpPr bwMode="auto">
          <a:xfrm>
            <a:off x="6096000" y="2465388"/>
            <a:ext cx="1728788" cy="2160587"/>
            <a:chOff x="6095433" y="2465388"/>
            <a:chExt cx="1728787" cy="2160588"/>
          </a:xfrm>
        </p:grpSpPr>
        <p:sp>
          <p:nvSpPr>
            <p:cNvPr id="43040" name="Line 33"/>
            <p:cNvSpPr>
              <a:spLocks noChangeShapeType="1"/>
            </p:cNvSpPr>
            <p:nvPr/>
          </p:nvSpPr>
          <p:spPr bwMode="auto">
            <a:xfrm flipV="1">
              <a:off x="6887595" y="3689351"/>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3041" name="Rectangle 35"/>
            <p:cNvSpPr>
              <a:spLocks noChangeArrowheads="1"/>
            </p:cNvSpPr>
            <p:nvPr/>
          </p:nvSpPr>
          <p:spPr bwMode="auto">
            <a:xfrm>
              <a:off x="6238308" y="2825751"/>
              <a:ext cx="1585912" cy="865188"/>
            </a:xfrm>
            <a:prstGeom prst="rect">
              <a:avLst/>
            </a:prstGeom>
            <a:solidFill>
              <a:srgbClr val="FF79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a:solidFill>
                    <a:prstClr val="black"/>
                  </a:solidFill>
                </a:rPr>
                <a:t>NHS System</a:t>
              </a:r>
            </a:p>
          </p:txBody>
        </p:sp>
        <p:sp>
          <p:nvSpPr>
            <p:cNvPr id="43042" name="Rectangle 36"/>
            <p:cNvSpPr>
              <a:spLocks noChangeArrowheads="1"/>
            </p:cNvSpPr>
            <p:nvPr/>
          </p:nvSpPr>
          <p:spPr bwMode="auto">
            <a:xfrm>
              <a:off x="6095433" y="3905251"/>
              <a:ext cx="1585912" cy="720725"/>
            </a:xfrm>
            <a:prstGeom prst="rect">
              <a:avLst/>
            </a:prstGeom>
            <a:solidFill>
              <a:srgbClr val="FF79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dirty="0" smtClean="0">
                  <a:solidFill>
                    <a:prstClr val="black"/>
                  </a:solidFill>
                </a:rPr>
                <a:t>CCGs</a:t>
              </a:r>
              <a:endParaRPr lang="en-GB" altLang="en-US" sz="1800" dirty="0">
                <a:solidFill>
                  <a:prstClr val="black"/>
                </a:solidFill>
              </a:endParaRPr>
            </a:p>
          </p:txBody>
        </p:sp>
        <p:sp>
          <p:nvSpPr>
            <p:cNvPr id="43043" name="Line 46"/>
            <p:cNvSpPr>
              <a:spLocks noChangeShapeType="1"/>
            </p:cNvSpPr>
            <p:nvPr/>
          </p:nvSpPr>
          <p:spPr bwMode="auto">
            <a:xfrm>
              <a:off x="6887595" y="2465388"/>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grpSp>
      <p:grpSp>
        <p:nvGrpSpPr>
          <p:cNvPr id="11" name="Group 10"/>
          <p:cNvGrpSpPr>
            <a:grpSpLocks/>
          </p:cNvGrpSpPr>
          <p:nvPr/>
        </p:nvGrpSpPr>
        <p:grpSpPr bwMode="auto">
          <a:xfrm>
            <a:off x="7678738" y="3257550"/>
            <a:ext cx="1333500" cy="2952750"/>
            <a:chOff x="7678170" y="3257552"/>
            <a:chExt cx="1333500" cy="2952747"/>
          </a:xfrm>
        </p:grpSpPr>
        <p:sp>
          <p:nvSpPr>
            <p:cNvPr id="43035" name="Rectangle 39"/>
            <p:cNvSpPr>
              <a:spLocks noChangeArrowheads="1"/>
            </p:cNvSpPr>
            <p:nvPr/>
          </p:nvSpPr>
          <p:spPr bwMode="auto">
            <a:xfrm>
              <a:off x="7967095" y="3690939"/>
              <a:ext cx="1044575" cy="2014537"/>
            </a:xfrm>
            <a:prstGeom prst="rect">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a:solidFill>
                    <a:prstClr val="black"/>
                  </a:solidFill>
                </a:rPr>
                <a:t>Integrated</a:t>
              </a:r>
            </a:p>
            <a:p>
              <a:pPr algn="ctr" eaLnBrk="1" fontAlgn="auto" hangingPunct="1">
                <a:spcBef>
                  <a:spcPct val="0"/>
                </a:spcBef>
                <a:spcAft>
                  <a:spcPts val="0"/>
                </a:spcAft>
                <a:buFontTx/>
                <a:buNone/>
              </a:pPr>
              <a:r>
                <a:rPr lang="en-GB" altLang="en-US" sz="1800">
                  <a:solidFill>
                    <a:prstClr val="black"/>
                  </a:solidFill>
                </a:rPr>
                <a:t>Provision</a:t>
              </a:r>
            </a:p>
          </p:txBody>
        </p:sp>
        <p:sp>
          <p:nvSpPr>
            <p:cNvPr id="43036" name="Line 41"/>
            <p:cNvSpPr>
              <a:spLocks noChangeShapeType="1"/>
            </p:cNvSpPr>
            <p:nvPr/>
          </p:nvSpPr>
          <p:spPr bwMode="auto">
            <a:xfrm>
              <a:off x="7678170" y="4338638"/>
              <a:ext cx="217487"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3037" name="Line 42"/>
            <p:cNvSpPr>
              <a:spLocks noChangeShapeType="1"/>
            </p:cNvSpPr>
            <p:nvPr/>
          </p:nvSpPr>
          <p:spPr bwMode="auto">
            <a:xfrm flipV="1">
              <a:off x="7678170" y="4841876"/>
              <a:ext cx="217487"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3038" name="Line 47"/>
            <p:cNvSpPr>
              <a:spLocks noChangeShapeType="1"/>
            </p:cNvSpPr>
            <p:nvPr/>
          </p:nvSpPr>
          <p:spPr bwMode="auto">
            <a:xfrm>
              <a:off x="7822633" y="3257552"/>
              <a:ext cx="277759" cy="4595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sp>
          <p:nvSpPr>
            <p:cNvPr id="43039" name="Line 48"/>
            <p:cNvSpPr>
              <a:spLocks noChangeShapeType="1"/>
            </p:cNvSpPr>
            <p:nvPr/>
          </p:nvSpPr>
          <p:spPr bwMode="auto">
            <a:xfrm flipV="1">
              <a:off x="7751195" y="5707062"/>
              <a:ext cx="349197"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Tahoma"/>
              </a:endParaRPr>
            </a:p>
          </p:txBody>
        </p:sp>
      </p:grpSp>
      <p:sp>
        <p:nvSpPr>
          <p:cNvPr id="43032" name="TextBox 2"/>
          <p:cNvSpPr txBox="1">
            <a:spLocks noChangeArrowheads="1"/>
          </p:cNvSpPr>
          <p:nvPr/>
        </p:nvSpPr>
        <p:spPr bwMode="auto">
          <a:xfrm>
            <a:off x="249238" y="6165850"/>
            <a:ext cx="3071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auto" hangingPunct="1">
              <a:spcBef>
                <a:spcPct val="0"/>
              </a:spcBef>
              <a:spcAft>
                <a:spcPts val="0"/>
              </a:spcAft>
              <a:buFontTx/>
              <a:buNone/>
            </a:pPr>
            <a:r>
              <a:rPr lang="en-GB" altLang="en-US" sz="1400">
                <a:solidFill>
                  <a:prstClr val="black"/>
                </a:solidFill>
                <a:cs typeface="Arial" pitchFamily="34" charset="0"/>
              </a:rPr>
              <a:t>SoSH - Secretary of State for Health</a:t>
            </a:r>
          </a:p>
        </p:txBody>
      </p:sp>
      <p:sp>
        <p:nvSpPr>
          <p:cNvPr id="5" name="Rectangle 4"/>
          <p:cNvSpPr/>
          <p:nvPr/>
        </p:nvSpPr>
        <p:spPr>
          <a:xfrm>
            <a:off x="249238" y="6524625"/>
            <a:ext cx="577850" cy="2619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solidFill>
                  <a:prstClr val="black"/>
                </a:solidFill>
                <a:cs typeface="Arial" pitchFamily="34" charset="0"/>
              </a:rPr>
              <a:t>DPH</a:t>
            </a:r>
          </a:p>
        </p:txBody>
      </p:sp>
      <p:sp>
        <p:nvSpPr>
          <p:cNvPr id="43034" name="TextBox 5"/>
          <p:cNvSpPr txBox="1">
            <a:spLocks noChangeArrowheads="1"/>
          </p:cNvSpPr>
          <p:nvPr/>
        </p:nvSpPr>
        <p:spPr bwMode="auto">
          <a:xfrm>
            <a:off x="755650" y="6453188"/>
            <a:ext cx="222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auto" hangingPunct="1">
              <a:spcBef>
                <a:spcPct val="0"/>
              </a:spcBef>
              <a:spcAft>
                <a:spcPts val="0"/>
              </a:spcAft>
              <a:buFontTx/>
              <a:buNone/>
            </a:pPr>
            <a:r>
              <a:rPr lang="en-GB" altLang="en-US" sz="1400">
                <a:solidFill>
                  <a:prstClr val="black"/>
                </a:solidFill>
                <a:cs typeface="Arial" pitchFamily="34" charset="0"/>
              </a:rPr>
              <a:t>- Director of Public Health</a:t>
            </a:r>
          </a:p>
        </p:txBody>
      </p:sp>
    </p:spTree>
    <p:extLst>
      <p:ext uri="{BB962C8B-B14F-4D97-AF65-F5344CB8AC3E}">
        <p14:creationId xmlns:p14="http://schemas.microsoft.com/office/powerpoint/2010/main" val="3401406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dissolve">
                                      <p:cBhvr>
                                        <p:cTn id="7" dur="500"/>
                                        <p:tgtEl>
                                          <p:spTgt spid="78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255"/>
                                        </p:tgtEl>
                                        <p:attrNameLst>
                                          <p:attrName>style.visibility</p:attrName>
                                        </p:attrNameLst>
                                      </p:cBhvr>
                                      <p:to>
                                        <p:strVal val="visible"/>
                                      </p:to>
                                    </p:set>
                                    <p:animEffect transition="in" filter="fade">
                                      <p:cBhvr>
                                        <p:cTn id="16" dur="1000"/>
                                        <p:tgtEl>
                                          <p:spTgt spid="10255"/>
                                        </p:tgtEl>
                                      </p:cBhvr>
                                    </p:animEffect>
                                    <p:anim calcmode="lin" valueType="num">
                                      <p:cBhvr>
                                        <p:cTn id="17" dur="1000" fill="hold"/>
                                        <p:tgtEl>
                                          <p:spTgt spid="10255"/>
                                        </p:tgtEl>
                                        <p:attrNameLst>
                                          <p:attrName>ppt_x</p:attrName>
                                        </p:attrNameLst>
                                      </p:cBhvr>
                                      <p:tavLst>
                                        <p:tav tm="0">
                                          <p:val>
                                            <p:strVal val="#ppt_x"/>
                                          </p:val>
                                        </p:tav>
                                        <p:tav tm="100000">
                                          <p:val>
                                            <p:strVal val="#ppt_x"/>
                                          </p:val>
                                        </p:tav>
                                      </p:tavLst>
                                    </p:anim>
                                    <p:anim calcmode="lin" valueType="num">
                                      <p:cBhvr>
                                        <p:cTn id="18" dur="1000" fill="hold"/>
                                        <p:tgtEl>
                                          <p:spTgt spid="10255"/>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265"/>
                                        </p:tgtEl>
                                        <p:attrNameLst>
                                          <p:attrName>style.visibility</p:attrName>
                                        </p:attrNameLst>
                                      </p:cBhvr>
                                      <p:to>
                                        <p:strVal val="visible"/>
                                      </p:to>
                                    </p:set>
                                    <p:animEffect transition="in" filter="barn(inVertical)">
                                      <p:cBhvr>
                                        <p:cTn id="30" dur="500"/>
                                        <p:tgtEl>
                                          <p:spTgt spid="1026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261"/>
                                        </p:tgtEl>
                                        <p:attrNameLst>
                                          <p:attrName>style.visibility</p:attrName>
                                        </p:attrNameLst>
                                      </p:cBhvr>
                                      <p:to>
                                        <p:strVal val="visible"/>
                                      </p:to>
                                    </p:set>
                                    <p:animEffect transition="in" filter="barn(inVertical)">
                                      <p:cBhvr>
                                        <p:cTn id="35" dur="500"/>
                                        <p:tgtEl>
                                          <p:spTgt spid="1026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nodeType="clickEffect">
                                  <p:stCondLst>
                                    <p:cond delay="0"/>
                                  </p:stCondLst>
                                  <p:childTnLst>
                                    <p:set>
                                      <p:cBhvr>
                                        <p:cTn id="39" dur="1" fill="hold">
                                          <p:stCondLst>
                                            <p:cond delay="0"/>
                                          </p:stCondLst>
                                        </p:cTn>
                                        <p:tgtEl>
                                          <p:spTgt spid="78853"/>
                                        </p:tgtEl>
                                        <p:attrNameLst>
                                          <p:attrName>style.visibility</p:attrName>
                                        </p:attrNameLst>
                                      </p:cBhvr>
                                      <p:to>
                                        <p:strVal val="visible"/>
                                      </p:to>
                                    </p:set>
                                    <p:anim calcmode="lin" valueType="num">
                                      <p:cBhvr>
                                        <p:cTn id="40" dur="500" fill="hold"/>
                                        <p:tgtEl>
                                          <p:spTgt spid="78853"/>
                                        </p:tgtEl>
                                        <p:attrNameLst>
                                          <p:attrName>ppt_w</p:attrName>
                                        </p:attrNameLst>
                                      </p:cBhvr>
                                      <p:tavLst>
                                        <p:tav tm="0">
                                          <p:val>
                                            <p:fltVal val="0"/>
                                          </p:val>
                                        </p:tav>
                                        <p:tav tm="100000">
                                          <p:val>
                                            <p:strVal val="#ppt_w"/>
                                          </p:val>
                                        </p:tav>
                                      </p:tavLst>
                                    </p:anim>
                                    <p:anim calcmode="lin" valueType="num">
                                      <p:cBhvr>
                                        <p:cTn id="41" dur="500" fill="hold"/>
                                        <p:tgtEl>
                                          <p:spTgt spid="78853"/>
                                        </p:tgtEl>
                                        <p:attrNameLst>
                                          <p:attrName>ppt_h</p:attrName>
                                        </p:attrNameLst>
                                      </p:cBhvr>
                                      <p:tavLst>
                                        <p:tav tm="0">
                                          <p:val>
                                            <p:fltVal val="0"/>
                                          </p:val>
                                        </p:tav>
                                        <p:tav tm="100000">
                                          <p:val>
                                            <p:strVal val="#ppt_h"/>
                                          </p:val>
                                        </p:tav>
                                      </p:tavLst>
                                    </p:anim>
                                    <p:animEffect transition="in" filter="fade">
                                      <p:cBhvr>
                                        <p:cTn id="42" dur="500"/>
                                        <p:tgtEl>
                                          <p:spTgt spid="7885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P spid="10255" grpId="0" animBg="1"/>
      <p:bldP spid="10261" grpId="0" animBg="1"/>
      <p:bldP spid="1026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349682" y="2204051"/>
            <a:ext cx="2854166" cy="3169165"/>
            <a:chOff x="205666" y="1821945"/>
            <a:chExt cx="2854166" cy="3169165"/>
          </a:xfrm>
        </p:grpSpPr>
        <p:sp>
          <p:nvSpPr>
            <p:cNvPr id="35" name="Rectangle 34"/>
            <p:cNvSpPr/>
            <p:nvPr/>
          </p:nvSpPr>
          <p:spPr>
            <a:xfrm>
              <a:off x="1115616" y="1916832"/>
              <a:ext cx="1440160" cy="86409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6" name="Rectangle 35"/>
            <p:cNvSpPr/>
            <p:nvPr/>
          </p:nvSpPr>
          <p:spPr>
            <a:xfrm>
              <a:off x="251520" y="2780928"/>
              <a:ext cx="1584176" cy="14401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7" name="Rectangle 36"/>
            <p:cNvSpPr/>
            <p:nvPr/>
          </p:nvSpPr>
          <p:spPr>
            <a:xfrm>
              <a:off x="1835696" y="2771090"/>
              <a:ext cx="1224136" cy="222002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8" name="Chord 37"/>
            <p:cNvSpPr/>
            <p:nvPr/>
          </p:nvSpPr>
          <p:spPr>
            <a:xfrm rot="17530478">
              <a:off x="953160" y="1996277"/>
              <a:ext cx="1765072" cy="1416407"/>
            </a:xfrm>
            <a:prstGeom prst="chord">
              <a:avLst>
                <a:gd name="adj1" fmla="val 2700000"/>
                <a:gd name="adj2" fmla="val 1622539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9" name="TextBox 38"/>
            <p:cNvSpPr txBox="1"/>
            <p:nvPr/>
          </p:nvSpPr>
          <p:spPr>
            <a:xfrm>
              <a:off x="1403648" y="2708920"/>
              <a:ext cx="864096" cy="369332"/>
            </a:xfrm>
            <a:prstGeom prst="rect">
              <a:avLst/>
            </a:prstGeom>
            <a:noFill/>
          </p:spPr>
          <p:txBody>
            <a:bodyPr wrap="square" rtlCol="0">
              <a:spAutoFit/>
            </a:bodyPr>
            <a:lstStyle/>
            <a:p>
              <a:pPr algn="ctr" fontAlgn="auto">
                <a:spcBef>
                  <a:spcPts val="0"/>
                </a:spcBef>
                <a:spcAft>
                  <a:spcPts val="0"/>
                </a:spcAft>
              </a:pPr>
              <a:r>
                <a:rPr lang="en-GB"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CCG</a:t>
              </a:r>
              <a:endParaRPr lang="en-GB"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1331640" y="1916832"/>
              <a:ext cx="1080120" cy="369332"/>
            </a:xfrm>
            <a:prstGeom prst="rect">
              <a:avLst/>
            </a:prstGeom>
            <a:noFill/>
          </p:spPr>
          <p:txBody>
            <a:bodyPr wrap="square" rtlCol="0">
              <a:spAutoFit/>
            </a:bodyPr>
            <a:lstStyle/>
            <a:p>
              <a:pPr algn="ctr" fontAlgn="auto">
                <a:spcBef>
                  <a:spcPts val="0"/>
                </a:spcBef>
                <a:spcAft>
                  <a:spcPts val="0"/>
                </a:spcAft>
              </a:pPr>
              <a:r>
                <a:rPr lang="en-GB"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LA/HWB</a:t>
              </a:r>
              <a:endParaRPr lang="en-GB"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1871700" y="4283804"/>
              <a:ext cx="1188132" cy="369332"/>
            </a:xfrm>
            <a:prstGeom prst="rect">
              <a:avLst/>
            </a:prstGeom>
            <a:noFill/>
          </p:spPr>
          <p:txBody>
            <a:bodyPr wrap="square" rtlCol="0">
              <a:spAutoFit/>
            </a:bodyPr>
            <a:lstStyle/>
            <a:p>
              <a:pPr algn="ctr" fontAlgn="auto">
                <a:spcBef>
                  <a:spcPts val="0"/>
                </a:spcBef>
                <a:spcAft>
                  <a:spcPts val="0"/>
                </a:spcAft>
              </a:pPr>
              <a:r>
                <a:rPr lang="en-GB"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LA/HWB</a:t>
              </a:r>
              <a:endParaRPr lang="en-GB"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2" name="TextBox 41"/>
            <p:cNvSpPr txBox="1"/>
            <p:nvPr/>
          </p:nvSpPr>
          <p:spPr>
            <a:xfrm>
              <a:off x="205666" y="3563724"/>
              <a:ext cx="1125973" cy="369332"/>
            </a:xfrm>
            <a:prstGeom prst="rect">
              <a:avLst/>
            </a:prstGeom>
            <a:noFill/>
          </p:spPr>
          <p:txBody>
            <a:bodyPr wrap="square" rtlCol="0">
              <a:spAutoFit/>
            </a:bodyPr>
            <a:lstStyle/>
            <a:p>
              <a:pPr algn="ctr" fontAlgn="auto">
                <a:spcBef>
                  <a:spcPts val="0"/>
                </a:spcBef>
                <a:spcAft>
                  <a:spcPts val="0"/>
                </a:spcAft>
              </a:pPr>
              <a:r>
                <a:rPr lang="en-GB"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LA/HWB</a:t>
              </a:r>
              <a:endParaRPr lang="en-GB"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2" name="Group 61"/>
          <p:cNvGrpSpPr/>
          <p:nvPr/>
        </p:nvGrpSpPr>
        <p:grpSpPr>
          <a:xfrm>
            <a:off x="6660232" y="2317522"/>
            <a:ext cx="1872208" cy="2767662"/>
            <a:chOff x="6660232" y="1949098"/>
            <a:chExt cx="1872208" cy="2767662"/>
          </a:xfrm>
        </p:grpSpPr>
        <p:sp>
          <p:nvSpPr>
            <p:cNvPr id="43" name="Rectangle 42"/>
            <p:cNvSpPr/>
            <p:nvPr/>
          </p:nvSpPr>
          <p:spPr>
            <a:xfrm>
              <a:off x="6660232" y="2286164"/>
              <a:ext cx="1872208" cy="24305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5" name="Rectangle 44"/>
            <p:cNvSpPr/>
            <p:nvPr/>
          </p:nvSpPr>
          <p:spPr>
            <a:xfrm>
              <a:off x="6660232" y="3244334"/>
              <a:ext cx="1224136"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4" name="Rectangle 43"/>
            <p:cNvSpPr/>
            <p:nvPr/>
          </p:nvSpPr>
          <p:spPr>
            <a:xfrm>
              <a:off x="6660232" y="2286164"/>
              <a:ext cx="936104" cy="9904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6" name="Rectangle 45"/>
            <p:cNvSpPr/>
            <p:nvPr/>
          </p:nvSpPr>
          <p:spPr>
            <a:xfrm>
              <a:off x="7596336" y="2286164"/>
              <a:ext cx="936104" cy="9904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7" name="Rectangle 46"/>
            <p:cNvSpPr/>
            <p:nvPr/>
          </p:nvSpPr>
          <p:spPr>
            <a:xfrm>
              <a:off x="7884368" y="3276600"/>
              <a:ext cx="648072"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48" name="TextBox 47"/>
            <p:cNvSpPr txBox="1"/>
            <p:nvPr/>
          </p:nvSpPr>
          <p:spPr>
            <a:xfrm>
              <a:off x="6660232" y="1949098"/>
              <a:ext cx="1872208" cy="369332"/>
            </a:xfrm>
            <a:prstGeom prst="rect">
              <a:avLst/>
            </a:prstGeom>
            <a:noFill/>
          </p:spPr>
          <p:txBody>
            <a:bodyPr wrap="square" rtlCol="0">
              <a:spAutoFit/>
            </a:bodyPr>
            <a:lstStyle/>
            <a:p>
              <a:pPr algn="ctr" fontAlgn="auto">
                <a:spcBef>
                  <a:spcPts val="0"/>
                </a:spcBef>
                <a:spcAft>
                  <a:spcPts val="0"/>
                </a:spcAft>
              </a:pPr>
              <a:r>
                <a:rPr lang="en-GB"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LA/HWB</a:t>
              </a:r>
              <a:endParaRPr lang="en-GB"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9" name="TextBox 48"/>
            <p:cNvSpPr txBox="1"/>
            <p:nvPr/>
          </p:nvSpPr>
          <p:spPr>
            <a:xfrm>
              <a:off x="6804248" y="2597170"/>
              <a:ext cx="648072" cy="369332"/>
            </a:xfrm>
            <a:prstGeom prst="rect">
              <a:avLst/>
            </a:prstGeom>
            <a:noFill/>
          </p:spPr>
          <p:txBody>
            <a:bodyPr wrap="square" rtlCol="0">
              <a:spAutoFit/>
            </a:bodyPr>
            <a:lstStyle/>
            <a:p>
              <a:pPr algn="ctr" fontAlgn="auto">
                <a:spcBef>
                  <a:spcPts val="0"/>
                </a:spcBef>
                <a:spcAft>
                  <a:spcPts val="0"/>
                </a:spcAft>
              </a:pPr>
              <a:r>
                <a:rPr lang="en-GB"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CCG</a:t>
              </a:r>
              <a:endParaRPr lang="en-GB"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0" name="TextBox 49"/>
            <p:cNvSpPr txBox="1"/>
            <p:nvPr/>
          </p:nvSpPr>
          <p:spPr>
            <a:xfrm>
              <a:off x="6956648" y="3956030"/>
              <a:ext cx="648072" cy="369332"/>
            </a:xfrm>
            <a:prstGeom prst="rect">
              <a:avLst/>
            </a:prstGeom>
            <a:noFill/>
          </p:spPr>
          <p:txBody>
            <a:bodyPr wrap="square" rtlCol="0">
              <a:spAutoFit/>
            </a:bodyPr>
            <a:lstStyle/>
            <a:p>
              <a:pPr algn="ctr" fontAlgn="auto">
                <a:spcBef>
                  <a:spcPts val="0"/>
                </a:spcBef>
                <a:spcAft>
                  <a:spcPts val="0"/>
                </a:spcAft>
              </a:pPr>
              <a:r>
                <a:rPr lang="en-GB"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CCG</a:t>
              </a:r>
              <a:endParaRPr lang="en-GB"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1" name="TextBox 50"/>
            <p:cNvSpPr txBox="1"/>
            <p:nvPr/>
          </p:nvSpPr>
          <p:spPr>
            <a:xfrm>
              <a:off x="7740352" y="2587878"/>
              <a:ext cx="648072" cy="369332"/>
            </a:xfrm>
            <a:prstGeom prst="rect">
              <a:avLst/>
            </a:prstGeom>
            <a:noFill/>
          </p:spPr>
          <p:txBody>
            <a:bodyPr wrap="square" rtlCol="0">
              <a:spAutoFit/>
            </a:bodyPr>
            <a:lstStyle/>
            <a:p>
              <a:pPr algn="ctr" fontAlgn="auto">
                <a:spcBef>
                  <a:spcPts val="0"/>
                </a:spcBef>
                <a:spcAft>
                  <a:spcPts val="0"/>
                </a:spcAft>
              </a:pPr>
              <a:r>
                <a:rPr lang="en-GB"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CCG</a:t>
              </a:r>
              <a:endParaRPr lang="en-GB"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2" name="TextBox 51"/>
            <p:cNvSpPr txBox="1"/>
            <p:nvPr/>
          </p:nvSpPr>
          <p:spPr>
            <a:xfrm>
              <a:off x="7884368" y="3605282"/>
              <a:ext cx="648072" cy="369332"/>
            </a:xfrm>
            <a:prstGeom prst="rect">
              <a:avLst/>
            </a:prstGeom>
            <a:noFill/>
          </p:spPr>
          <p:txBody>
            <a:bodyPr wrap="square" rtlCol="0">
              <a:spAutoFit/>
            </a:bodyPr>
            <a:lstStyle/>
            <a:p>
              <a:pPr algn="ctr" fontAlgn="auto">
                <a:spcBef>
                  <a:spcPts val="0"/>
                </a:spcBef>
                <a:spcAft>
                  <a:spcPts val="0"/>
                </a:spcAft>
              </a:pPr>
              <a:r>
                <a:rPr lang="en-GB"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CCG</a:t>
              </a:r>
              <a:endParaRPr lang="en-GB"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sp>
        <p:nvSpPr>
          <p:cNvPr id="53" name="TextBox 52"/>
          <p:cNvSpPr txBox="1"/>
          <p:nvPr/>
        </p:nvSpPr>
        <p:spPr>
          <a:xfrm>
            <a:off x="539552" y="404664"/>
            <a:ext cx="8136904" cy="1077218"/>
          </a:xfrm>
          <a:prstGeom prst="rect">
            <a:avLst/>
          </a:prstGeom>
          <a:noFill/>
        </p:spPr>
        <p:txBody>
          <a:bodyPr wrap="square" rtlCol="0">
            <a:spAutoFit/>
          </a:bodyPr>
          <a:lstStyle/>
          <a:p>
            <a:pPr algn="ctr" fontAlgn="auto">
              <a:spcBef>
                <a:spcPts val="0"/>
              </a:spcBef>
              <a:spcAft>
                <a:spcPts val="0"/>
              </a:spcAft>
            </a:pPr>
            <a:r>
              <a:rPr lang="en-GB"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‘No further guidance on HWB structure – local discretion’</a:t>
            </a:r>
            <a:endParaRPr lang="en-GB" sz="3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6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24" t="32520" r="43366" b="30536"/>
          <a:stretch/>
        </p:blipFill>
        <p:spPr bwMode="auto">
          <a:xfrm>
            <a:off x="3851920" y="2206270"/>
            <a:ext cx="2074127" cy="3166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75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heel(1)">
                                      <p:cBhvr>
                                        <p:cTn id="12" dur="20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down)">
                                      <p:cBhvr>
                                        <p:cTn id="17" dur="580">
                                          <p:stCondLst>
                                            <p:cond delay="0"/>
                                          </p:stCondLst>
                                        </p:cTn>
                                        <p:tgtEl>
                                          <p:spTgt spid="60"/>
                                        </p:tgtEl>
                                      </p:cBhvr>
                                    </p:animEffect>
                                    <p:anim calcmode="lin" valueType="num">
                                      <p:cBhvr>
                                        <p:cTn id="18"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23" dur="26">
                                          <p:stCondLst>
                                            <p:cond delay="650"/>
                                          </p:stCondLst>
                                        </p:cTn>
                                        <p:tgtEl>
                                          <p:spTgt spid="60"/>
                                        </p:tgtEl>
                                      </p:cBhvr>
                                      <p:to x="100000" y="60000"/>
                                    </p:animScale>
                                    <p:animScale>
                                      <p:cBhvr>
                                        <p:cTn id="24" dur="166" decel="50000">
                                          <p:stCondLst>
                                            <p:cond delay="676"/>
                                          </p:stCondLst>
                                        </p:cTn>
                                        <p:tgtEl>
                                          <p:spTgt spid="60"/>
                                        </p:tgtEl>
                                      </p:cBhvr>
                                      <p:to x="100000" y="100000"/>
                                    </p:animScale>
                                    <p:animScale>
                                      <p:cBhvr>
                                        <p:cTn id="25" dur="26">
                                          <p:stCondLst>
                                            <p:cond delay="1312"/>
                                          </p:stCondLst>
                                        </p:cTn>
                                        <p:tgtEl>
                                          <p:spTgt spid="60"/>
                                        </p:tgtEl>
                                      </p:cBhvr>
                                      <p:to x="100000" y="80000"/>
                                    </p:animScale>
                                    <p:animScale>
                                      <p:cBhvr>
                                        <p:cTn id="26" dur="166" decel="50000">
                                          <p:stCondLst>
                                            <p:cond delay="1338"/>
                                          </p:stCondLst>
                                        </p:cTn>
                                        <p:tgtEl>
                                          <p:spTgt spid="60"/>
                                        </p:tgtEl>
                                      </p:cBhvr>
                                      <p:to x="100000" y="100000"/>
                                    </p:animScale>
                                    <p:animScale>
                                      <p:cBhvr>
                                        <p:cTn id="27" dur="26">
                                          <p:stCondLst>
                                            <p:cond delay="1642"/>
                                          </p:stCondLst>
                                        </p:cTn>
                                        <p:tgtEl>
                                          <p:spTgt spid="60"/>
                                        </p:tgtEl>
                                      </p:cBhvr>
                                      <p:to x="100000" y="90000"/>
                                    </p:animScale>
                                    <p:animScale>
                                      <p:cBhvr>
                                        <p:cTn id="28" dur="166" decel="50000">
                                          <p:stCondLst>
                                            <p:cond delay="1668"/>
                                          </p:stCondLst>
                                        </p:cTn>
                                        <p:tgtEl>
                                          <p:spTgt spid="60"/>
                                        </p:tgtEl>
                                      </p:cBhvr>
                                      <p:to x="100000" y="100000"/>
                                    </p:animScale>
                                    <p:animScale>
                                      <p:cBhvr>
                                        <p:cTn id="29" dur="26">
                                          <p:stCondLst>
                                            <p:cond delay="1808"/>
                                          </p:stCondLst>
                                        </p:cTn>
                                        <p:tgtEl>
                                          <p:spTgt spid="60"/>
                                        </p:tgtEl>
                                      </p:cBhvr>
                                      <p:to x="100000" y="95000"/>
                                    </p:animScale>
                                    <p:animScale>
                                      <p:cBhvr>
                                        <p:cTn id="30" dur="166" decel="50000">
                                          <p:stCondLst>
                                            <p:cond delay="1834"/>
                                          </p:stCondLst>
                                        </p:cTn>
                                        <p:tgtEl>
                                          <p:spTgt spid="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latin typeface="Tahoma" panose="020B0604030504040204" pitchFamily="34" charset="0"/>
                <a:ea typeface="Tahoma" panose="020B0604030504040204" pitchFamily="34" charset="0"/>
                <a:cs typeface="Tahoma" panose="020B0604030504040204" pitchFamily="34" charset="0"/>
              </a:rPr>
              <a:t/>
            </a:r>
            <a:br>
              <a:rPr lang="en-GB" sz="3600" dirty="0" smtClean="0">
                <a:latin typeface="Tahoma" panose="020B0604030504040204" pitchFamily="34" charset="0"/>
                <a:ea typeface="Tahoma" panose="020B0604030504040204" pitchFamily="34" charset="0"/>
                <a:cs typeface="Tahoma" panose="020B0604030504040204" pitchFamily="34" charset="0"/>
              </a:rPr>
            </a:br>
            <a:r>
              <a:rPr lang="en-GB" sz="3600" dirty="0" smtClean="0">
                <a:latin typeface="Tahoma" panose="020B0604030504040204" pitchFamily="34" charset="0"/>
                <a:ea typeface="Tahoma" panose="020B0604030504040204" pitchFamily="34" charset="0"/>
                <a:cs typeface="Tahoma" panose="020B0604030504040204" pitchFamily="34" charset="0"/>
              </a:rPr>
              <a:t>‘Added value of HWBs’ (</a:t>
            </a:r>
            <a:r>
              <a:rPr lang="en-GB" sz="3600" dirty="0" err="1" smtClean="0">
                <a:latin typeface="Tahoma" panose="020B0604030504040204" pitchFamily="34" charset="0"/>
                <a:ea typeface="Tahoma" panose="020B0604030504040204" pitchFamily="34" charset="0"/>
                <a:cs typeface="Tahoma" panose="020B0604030504040204" pitchFamily="34" charset="0"/>
              </a:rPr>
              <a:t>Wandsworth</a:t>
            </a:r>
            <a:r>
              <a:rPr lang="en-GB" sz="3600" dirty="0" smtClean="0">
                <a:latin typeface="Tahoma" panose="020B0604030504040204" pitchFamily="34" charset="0"/>
                <a:ea typeface="Tahoma" panose="020B0604030504040204" pitchFamily="34" charset="0"/>
                <a:cs typeface="Tahoma" panose="020B0604030504040204" pitchFamily="34" charset="0"/>
              </a:rPr>
              <a:t> LSP)</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77500" lnSpcReduction="20000"/>
          </a:bodyPr>
          <a:lstStyle/>
          <a:p>
            <a:r>
              <a:rPr lang="en-GB" dirty="0">
                <a:latin typeface="Tahoma" panose="020B0604030504040204" pitchFamily="34" charset="0"/>
                <a:ea typeface="Tahoma" panose="020B0604030504040204" pitchFamily="34" charset="0"/>
                <a:cs typeface="Tahoma" panose="020B0604030504040204" pitchFamily="34" charset="0"/>
              </a:rPr>
              <a:t>The perception locally is that the creation of the HWB brings with it </a:t>
            </a:r>
            <a:r>
              <a:rPr lang="en-GB" dirty="0">
                <a:solidFill>
                  <a:srgbClr val="0070C0"/>
                </a:solidFill>
                <a:latin typeface="Tahoma" panose="020B0604030504040204" pitchFamily="34" charset="0"/>
                <a:ea typeface="Tahoma" panose="020B0604030504040204" pitchFamily="34" charset="0"/>
                <a:cs typeface="Tahoma" panose="020B0604030504040204" pitchFamily="34" charset="0"/>
              </a:rPr>
              <a:t>very limited extra ‘powers</a:t>
            </a:r>
            <a:r>
              <a:rPr lang="en-GB" dirty="0">
                <a:latin typeface="Tahoma" panose="020B0604030504040204" pitchFamily="34" charset="0"/>
                <a:ea typeface="Tahoma" panose="020B0604030504040204" pitchFamily="34" charset="0"/>
                <a:cs typeface="Tahoma" panose="020B0604030504040204" pitchFamily="34" charset="0"/>
              </a:rPr>
              <a:t>’. </a:t>
            </a:r>
            <a:endParaRPr lang="en-GB"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Key extra value to the system locally includes the following: </a:t>
            </a:r>
          </a:p>
          <a:p>
            <a:pPr lvl="1"/>
            <a:r>
              <a:rPr lang="en-GB" dirty="0">
                <a:latin typeface="Tahoma" panose="020B0604030504040204" pitchFamily="34" charset="0"/>
                <a:ea typeface="Tahoma" panose="020B0604030504040204" pitchFamily="34" charset="0"/>
                <a:cs typeface="Tahoma" panose="020B0604030504040204" pitchFamily="34" charset="0"/>
              </a:rPr>
              <a:t>It brings important components of local leadership together, to enable them to develop a common view</a:t>
            </a:r>
            <a:r>
              <a:rPr lang="en-GB" dirty="0" smtClean="0">
                <a:latin typeface="Tahoma" panose="020B0604030504040204" pitchFamily="34" charset="0"/>
                <a:ea typeface="Tahoma" panose="020B0604030504040204" pitchFamily="34" charset="0"/>
                <a:cs typeface="Tahoma" panose="020B0604030504040204" pitchFamily="34" charset="0"/>
              </a:rPr>
              <a:t>.</a:t>
            </a:r>
            <a:r>
              <a:rPr lang="en-GB"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en-GB"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lvl="1"/>
            <a:r>
              <a:rPr lang="en-GB" dirty="0">
                <a:latin typeface="Tahoma" panose="020B0604030504040204" pitchFamily="34" charset="0"/>
                <a:ea typeface="Tahoma" panose="020B0604030504040204" pitchFamily="34" charset="0"/>
                <a:cs typeface="Tahoma" panose="020B0604030504040204" pitchFamily="34" charset="0"/>
              </a:rPr>
              <a:t>With leadership holding common </a:t>
            </a:r>
            <a:r>
              <a:rPr lang="en-GB" dirty="0" smtClean="0">
                <a:latin typeface="Tahoma" panose="020B0604030504040204" pitchFamily="34" charset="0"/>
                <a:ea typeface="Tahoma" panose="020B0604030504040204" pitchFamily="34" charset="0"/>
                <a:cs typeface="Tahoma" panose="020B0604030504040204" pitchFamily="34" charset="0"/>
              </a:rPr>
              <a:t>views</a:t>
            </a:r>
            <a:r>
              <a:rPr lang="en-GB"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GB"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dirty="0" smtClean="0">
                <a:solidFill>
                  <a:srgbClr val="0070C0"/>
                </a:solidFill>
                <a:latin typeface="Tahoma" panose="020B0604030504040204" pitchFamily="34" charset="0"/>
                <a:ea typeface="Tahoma" panose="020B0604030504040204" pitchFamily="34" charset="0"/>
                <a:cs typeface="Tahoma" panose="020B0604030504040204" pitchFamily="34" charset="0"/>
              </a:rPr>
              <a:t>‘if </a:t>
            </a:r>
            <a:r>
              <a:rPr lang="en-GB" dirty="0">
                <a:solidFill>
                  <a:srgbClr val="0070C0"/>
                </a:solidFill>
                <a:latin typeface="Tahoma" panose="020B0604030504040204" pitchFamily="34" charset="0"/>
                <a:ea typeface="Tahoma" panose="020B0604030504040204" pitchFamily="34" charset="0"/>
                <a:cs typeface="Tahoma" panose="020B0604030504040204" pitchFamily="34" charset="0"/>
              </a:rPr>
              <a:t>they want things to happen, they can happen’</a:t>
            </a:r>
            <a:r>
              <a:rPr lang="en-GB" dirty="0">
                <a:latin typeface="Tahoma" panose="020B0604030504040204" pitchFamily="34" charset="0"/>
                <a:ea typeface="Tahoma" panose="020B0604030504040204" pitchFamily="34" charset="0"/>
                <a:cs typeface="Tahoma" panose="020B0604030504040204" pitchFamily="34" charset="0"/>
              </a:rPr>
              <a:t>. </a:t>
            </a:r>
          </a:p>
          <a:p>
            <a:pPr lvl="1"/>
            <a:r>
              <a:rPr lang="en-GB" dirty="0">
                <a:latin typeface="Tahoma" panose="020B0604030504040204" pitchFamily="34" charset="0"/>
                <a:ea typeface="Tahoma" panose="020B0604030504040204" pitchFamily="34" charset="0"/>
                <a:cs typeface="Tahoma" panose="020B0604030504040204" pitchFamily="34" charset="0"/>
              </a:rPr>
              <a:t>It provides a good vehicle for sharing intelligence </a:t>
            </a:r>
          </a:p>
          <a:p>
            <a:pPr lvl="1"/>
            <a:r>
              <a:rPr lang="en-GB" dirty="0">
                <a:latin typeface="Tahoma" panose="020B0604030504040204" pitchFamily="34" charset="0"/>
                <a:ea typeface="Tahoma" panose="020B0604030504040204" pitchFamily="34" charset="0"/>
                <a:cs typeface="Tahoma" panose="020B0604030504040204" pitchFamily="34" charset="0"/>
              </a:rPr>
              <a:t>It provides a mechanism for local resolution of potential splits in governance (NHS </a:t>
            </a:r>
            <a:r>
              <a:rPr lang="en-GB" dirty="0" smtClean="0">
                <a:latin typeface="Tahoma" panose="020B0604030504040204" pitchFamily="34" charset="0"/>
                <a:ea typeface="Tahoma" panose="020B0604030504040204" pitchFamily="34" charset="0"/>
                <a:cs typeface="Tahoma" panose="020B0604030504040204" pitchFamily="34" charset="0"/>
              </a:rPr>
              <a:t>England Area Team; </a:t>
            </a:r>
            <a:r>
              <a:rPr lang="en-GB" dirty="0" err="1">
                <a:latin typeface="Tahoma" panose="020B0604030504040204" pitchFamily="34" charset="0"/>
                <a:ea typeface="Tahoma" panose="020B0604030504040204" pitchFamily="34" charset="0"/>
                <a:cs typeface="Tahoma" panose="020B0604030504040204" pitchFamily="34" charset="0"/>
              </a:rPr>
              <a:t>populus</a:t>
            </a: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PHE Centre). </a:t>
            </a:r>
          </a:p>
          <a:p>
            <a:pPr marL="0" indent="0">
              <a:buNone/>
            </a:pPr>
            <a:endParaRPr lang="en-GB" dirty="0"/>
          </a:p>
        </p:txBody>
      </p:sp>
    </p:spTree>
    <p:extLst>
      <p:ext uri="{BB962C8B-B14F-4D97-AF65-F5344CB8AC3E}">
        <p14:creationId xmlns:p14="http://schemas.microsoft.com/office/powerpoint/2010/main" val="7023463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a:xfrm>
            <a:off x="468313" y="260350"/>
            <a:ext cx="8229600" cy="1143000"/>
          </a:xfrm>
        </p:spPr>
        <p:txBody>
          <a:bodyPr/>
          <a:lstStyle/>
          <a:p>
            <a:pPr eaLnBrk="1" hangingPunct="1"/>
            <a:r>
              <a:rPr lang="en-GB" altLang="en-US" sz="2800" b="1" smtClean="0">
                <a:solidFill>
                  <a:srgbClr val="000099"/>
                </a:solidFill>
                <a:latin typeface="Tahoma" pitchFamily="34" charset="0"/>
                <a:cs typeface="Tahoma" pitchFamily="34" charset="0"/>
              </a:rPr>
              <a:t>10 Steps to Population Level Outcomes</a:t>
            </a:r>
          </a:p>
        </p:txBody>
      </p:sp>
      <p:sp>
        <p:nvSpPr>
          <p:cNvPr id="40963" name="Content Placeholder 4"/>
          <p:cNvSpPr>
            <a:spLocks noGrp="1"/>
          </p:cNvSpPr>
          <p:nvPr>
            <p:ph idx="1"/>
          </p:nvPr>
        </p:nvSpPr>
        <p:spPr/>
        <p:txBody>
          <a:bodyPr/>
          <a:lstStyle/>
          <a:p>
            <a:pPr marL="514350" indent="-514350">
              <a:buFontTx/>
              <a:buAutoNum type="arabicPeriod"/>
            </a:pPr>
            <a:r>
              <a:rPr lang="en-GB" altLang="en-US" sz="2800" smtClean="0">
                <a:solidFill>
                  <a:srgbClr val="000099"/>
                </a:solidFill>
                <a:latin typeface="Tahoma" pitchFamily="34" charset="0"/>
                <a:cs typeface="Tahoma" pitchFamily="34" charset="0"/>
              </a:rPr>
              <a:t>Governance: who is running the show?</a:t>
            </a:r>
          </a:p>
          <a:p>
            <a:pPr marL="514350" indent="-514350">
              <a:buFontTx/>
              <a:buNone/>
            </a:pPr>
            <a:r>
              <a:rPr lang="en-GB" altLang="en-US" sz="2800" smtClean="0">
                <a:solidFill>
                  <a:srgbClr val="000099"/>
                </a:solidFill>
                <a:latin typeface="Tahoma" pitchFamily="34" charset="0"/>
                <a:cs typeface="Tahoma" pitchFamily="34" charset="0"/>
              </a:rPr>
              <a:t>	</a:t>
            </a:r>
            <a:r>
              <a:rPr lang="en-GB" altLang="en-US" sz="2800" smtClean="0">
                <a:solidFill>
                  <a:srgbClr val="92D050"/>
                </a:solidFill>
                <a:latin typeface="Tahoma" pitchFamily="34" charset="0"/>
                <a:cs typeface="Tahoma" pitchFamily="34" charset="0"/>
              </a:rPr>
              <a:t>e.g. strategic forum or performance driver</a:t>
            </a:r>
          </a:p>
          <a:p>
            <a:pPr marL="514350" indent="-514350">
              <a:buFontTx/>
              <a:buNone/>
            </a:pPr>
            <a:endParaRPr lang="en-GB" altLang="en-US" sz="2800" smtClean="0">
              <a:solidFill>
                <a:srgbClr val="92D050"/>
              </a:solidFill>
              <a:latin typeface="Tahoma" pitchFamily="34" charset="0"/>
              <a:cs typeface="Tahoma" pitchFamily="34" charset="0"/>
            </a:endParaRPr>
          </a:p>
          <a:p>
            <a:pPr marL="514350" indent="-514350">
              <a:buFontTx/>
              <a:buAutoNum type="arabicPeriod" startAt="2"/>
            </a:pPr>
            <a:r>
              <a:rPr lang="en-GB" altLang="en-US" sz="2800" smtClean="0">
                <a:solidFill>
                  <a:srgbClr val="000099"/>
                </a:solidFill>
                <a:latin typeface="Tahoma" pitchFamily="34" charset="0"/>
                <a:cs typeface="Tahoma" pitchFamily="34" charset="0"/>
              </a:rPr>
              <a:t>Programme planning: who is accountable?</a:t>
            </a:r>
          </a:p>
          <a:p>
            <a:pPr marL="514350" indent="-514350">
              <a:buFontTx/>
              <a:buNone/>
            </a:pPr>
            <a:r>
              <a:rPr lang="en-GB" altLang="en-US" sz="2800" smtClean="0">
                <a:solidFill>
                  <a:srgbClr val="000099"/>
                </a:solidFill>
                <a:latin typeface="Tahoma" pitchFamily="34" charset="0"/>
                <a:cs typeface="Tahoma" pitchFamily="34" charset="0"/>
              </a:rPr>
              <a:t>	</a:t>
            </a:r>
            <a:r>
              <a:rPr lang="en-GB" altLang="en-US" sz="2800" smtClean="0">
                <a:solidFill>
                  <a:srgbClr val="92D050"/>
                </a:solidFill>
                <a:latin typeface="Tahoma" pitchFamily="34" charset="0"/>
                <a:cs typeface="Tahoma" pitchFamily="34" charset="0"/>
              </a:rPr>
              <a:t>responsible and empowered</a:t>
            </a:r>
          </a:p>
          <a:p>
            <a:pPr marL="514350" indent="-514350">
              <a:buFontTx/>
              <a:buNone/>
            </a:pPr>
            <a:endParaRPr lang="en-GB" altLang="en-US" sz="2800" smtClean="0">
              <a:solidFill>
                <a:srgbClr val="92D050"/>
              </a:solidFill>
              <a:latin typeface="Tahoma" pitchFamily="34" charset="0"/>
              <a:cs typeface="Tahoma" pitchFamily="34" charset="0"/>
            </a:endParaRPr>
          </a:p>
          <a:p>
            <a:pPr marL="514350" indent="-514350">
              <a:buFontTx/>
              <a:buAutoNum type="arabicPeriod" startAt="3"/>
            </a:pPr>
            <a:r>
              <a:rPr lang="en-GB" altLang="en-US" sz="2800" smtClean="0">
                <a:solidFill>
                  <a:srgbClr val="000099"/>
                </a:solidFill>
                <a:latin typeface="Tahoma" pitchFamily="34" charset="0"/>
                <a:cs typeface="Tahoma" pitchFamily="34" charset="0"/>
              </a:rPr>
              <a:t>Information Governance: sharing intelligence</a:t>
            </a:r>
          </a:p>
          <a:p>
            <a:pPr marL="514350" indent="-514350">
              <a:buFontTx/>
              <a:buNone/>
            </a:pPr>
            <a:r>
              <a:rPr lang="en-GB" altLang="en-US" sz="2800" smtClean="0">
                <a:solidFill>
                  <a:srgbClr val="000099"/>
                </a:solidFill>
                <a:latin typeface="Tahoma" pitchFamily="34" charset="0"/>
                <a:cs typeface="Tahoma" pitchFamily="34" charset="0"/>
              </a:rPr>
              <a:t>	</a:t>
            </a:r>
            <a:r>
              <a:rPr lang="en-GB" altLang="en-US" sz="2800" smtClean="0">
                <a:solidFill>
                  <a:srgbClr val="92D050"/>
                </a:solidFill>
                <a:latin typeface="Tahoma" pitchFamily="34" charset="0"/>
                <a:cs typeface="Tahoma" pitchFamily="34" charset="0"/>
              </a:rPr>
              <a:t>data flows; communication strategy</a:t>
            </a:r>
          </a:p>
        </p:txBody>
      </p:sp>
    </p:spTree>
    <p:extLst>
      <p:ext uri="{BB962C8B-B14F-4D97-AF65-F5344CB8AC3E}">
        <p14:creationId xmlns:p14="http://schemas.microsoft.com/office/powerpoint/2010/main" val="6685202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1700808"/>
            <a:ext cx="6912768" cy="1292662"/>
          </a:xfrm>
          <a:prstGeom prst="rect">
            <a:avLst/>
          </a:prstGeom>
          <a:noFill/>
        </p:spPr>
        <p:txBody>
          <a:bodyPr wrap="square" rtlCol="0">
            <a:spAutoFit/>
          </a:bodyPr>
          <a:lstStyle/>
          <a:p>
            <a:pPr algn="ctr" fontAlgn="auto">
              <a:spcBef>
                <a:spcPts val="0"/>
              </a:spcBef>
              <a:spcAft>
                <a:spcPts val="0"/>
              </a:spcAft>
            </a:pPr>
            <a:r>
              <a:rPr lang="en-GB" sz="5400" b="1" dirty="0" smtClean="0">
                <a:solidFill>
                  <a:srgbClr val="F79646">
                    <a:lumMod val="60000"/>
                    <a:lumOff val="40000"/>
                  </a:srgbClr>
                </a:solidFill>
                <a:latin typeface="AR DARLING" panose="02000000000000000000" pitchFamily="2" charset="0"/>
              </a:rPr>
              <a:t>Pink and Fluffy HWB </a:t>
            </a:r>
            <a:r>
              <a:rPr lang="en-GB" dirty="0" smtClean="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Talking Shop</a:t>
            </a:r>
            <a:endParaRPr lang="en-GB"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827584" y="4149080"/>
            <a:ext cx="7560840" cy="1292662"/>
          </a:xfrm>
          <a:prstGeom prst="rect">
            <a:avLst/>
          </a:prstGeom>
          <a:noFill/>
        </p:spPr>
        <p:txBody>
          <a:bodyPr wrap="square" rtlCol="0">
            <a:spAutoFit/>
          </a:bodyPr>
          <a:lstStyle/>
          <a:p>
            <a:pPr algn="ctr" fontAlgn="auto">
              <a:spcBef>
                <a:spcPts val="0"/>
              </a:spcBef>
              <a:spcAft>
                <a:spcPts val="0"/>
              </a:spcAft>
            </a:pPr>
            <a:r>
              <a:rPr lang="en-GB" sz="5400" dirty="0" smtClean="0">
                <a:solidFill>
                  <a:prstClr val="black"/>
                </a:solidFill>
                <a:latin typeface="Impact" panose="020B0806030902050204" pitchFamily="34" charset="0"/>
              </a:rPr>
              <a:t>Lean and Competent HWB</a:t>
            </a:r>
          </a:p>
          <a:p>
            <a:pPr algn="ctr" fontAlgn="auto">
              <a:spcBef>
                <a:spcPts val="0"/>
              </a:spcBef>
              <a:spcAft>
                <a:spcPts val="0"/>
              </a:spcAft>
            </a:pPr>
            <a:r>
              <a:rPr lang="en-GB" sz="1800" dirty="0" smtClean="0">
                <a:solidFill>
                  <a:prstClr val="black"/>
                </a:solidFill>
                <a:latin typeface="Tahoma"/>
              </a:rPr>
              <a:t> </a:t>
            </a:r>
            <a:r>
              <a:rPr lang="en-GB" dirty="0" smtClean="0">
                <a:solidFill>
                  <a:srgbClr val="0070C0"/>
                </a:solidFill>
                <a:latin typeface="Tahoma" panose="020B0604030504040204" pitchFamily="34" charset="0"/>
                <a:ea typeface="Tahoma" panose="020B0604030504040204" pitchFamily="34" charset="0"/>
                <a:cs typeface="Tahoma" panose="020B0604030504040204" pitchFamily="34" charset="0"/>
              </a:rPr>
              <a:t>System Leaders – the Business</a:t>
            </a:r>
            <a:endParaRPr lang="en-GB"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007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0" end="0"/>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Case Study Sites</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43451737"/>
              </p:ext>
            </p:extLst>
          </p:nvPr>
        </p:nvGraphicFramePr>
        <p:xfrm>
          <a:off x="539552" y="1556792"/>
          <a:ext cx="8280920" cy="4248472"/>
        </p:xfrm>
        <a:graphic>
          <a:graphicData uri="http://schemas.openxmlformats.org/drawingml/2006/table">
            <a:tbl>
              <a:tblPr firstRow="1" firstCol="1" bandRow="1">
                <a:tableStyleId>{21E4AEA4-8DFA-4A89-87EB-49C32662AFE0}</a:tableStyleId>
              </a:tblPr>
              <a:tblGrid>
                <a:gridCol w="962898">
                  <a:extLst>
                    <a:ext uri="{9D8B030D-6E8A-4147-A177-3AD203B41FA5}">
                      <a16:colId xmlns="" xmlns:a16="http://schemas.microsoft.com/office/drawing/2014/main" val="20000"/>
                    </a:ext>
                  </a:extLst>
                </a:gridCol>
                <a:gridCol w="1030656">
                  <a:extLst>
                    <a:ext uri="{9D8B030D-6E8A-4147-A177-3AD203B41FA5}">
                      <a16:colId xmlns="" xmlns:a16="http://schemas.microsoft.com/office/drawing/2014/main" val="20001"/>
                    </a:ext>
                  </a:extLst>
                </a:gridCol>
                <a:gridCol w="1761747">
                  <a:extLst>
                    <a:ext uri="{9D8B030D-6E8A-4147-A177-3AD203B41FA5}">
                      <a16:colId xmlns="" xmlns:a16="http://schemas.microsoft.com/office/drawing/2014/main" val="20002"/>
                    </a:ext>
                  </a:extLst>
                </a:gridCol>
                <a:gridCol w="1267626">
                  <a:extLst>
                    <a:ext uri="{9D8B030D-6E8A-4147-A177-3AD203B41FA5}">
                      <a16:colId xmlns="" xmlns:a16="http://schemas.microsoft.com/office/drawing/2014/main" val="20003"/>
                    </a:ext>
                  </a:extLst>
                </a:gridCol>
                <a:gridCol w="1043328">
                  <a:extLst>
                    <a:ext uri="{9D8B030D-6E8A-4147-A177-3AD203B41FA5}">
                      <a16:colId xmlns="" xmlns:a16="http://schemas.microsoft.com/office/drawing/2014/main" val="20004"/>
                    </a:ext>
                  </a:extLst>
                </a:gridCol>
                <a:gridCol w="1251767">
                  <a:extLst>
                    <a:ext uri="{9D8B030D-6E8A-4147-A177-3AD203B41FA5}">
                      <a16:colId xmlns="" xmlns:a16="http://schemas.microsoft.com/office/drawing/2014/main" val="20005"/>
                    </a:ext>
                  </a:extLst>
                </a:gridCol>
                <a:gridCol w="962898">
                  <a:extLst>
                    <a:ext uri="{9D8B030D-6E8A-4147-A177-3AD203B41FA5}">
                      <a16:colId xmlns="" xmlns:a16="http://schemas.microsoft.com/office/drawing/2014/main" val="20006"/>
                    </a:ext>
                  </a:extLst>
                </a:gridCol>
              </a:tblGrid>
              <a:tr h="892832">
                <a:tc>
                  <a:txBody>
                    <a:bodyPr/>
                    <a:lstStyle/>
                    <a:p>
                      <a:pPr algn="ctr">
                        <a:lnSpc>
                          <a:spcPct val="115000"/>
                        </a:lnSpc>
                        <a:spcAft>
                          <a:spcPts val="0"/>
                        </a:spcAft>
                      </a:pPr>
                      <a:r>
                        <a:rPr lang="en-GB" sz="1600" dirty="0">
                          <a:effectLst/>
                        </a:rPr>
                        <a:t>Site</a:t>
                      </a:r>
                      <a:endParaRPr lang="en-GB" sz="1600" dirty="0">
                        <a:effectLst/>
                        <a:latin typeface="Times New Roman"/>
                        <a:ea typeface="Times New Roman"/>
                      </a:endParaRPr>
                    </a:p>
                  </a:txBody>
                  <a:tcPr marL="68580" marR="68580" marT="0" marB="0" anchor="ctr"/>
                </a:tc>
                <a:tc>
                  <a:txBody>
                    <a:bodyPr/>
                    <a:lstStyle/>
                    <a:p>
                      <a:pPr algn="ctr">
                        <a:lnSpc>
                          <a:spcPct val="115000"/>
                        </a:lnSpc>
                        <a:spcAft>
                          <a:spcPts val="0"/>
                        </a:spcAft>
                      </a:pPr>
                      <a:r>
                        <a:rPr lang="en-GB" sz="1600" dirty="0">
                          <a:effectLst/>
                        </a:rPr>
                        <a:t>Region</a:t>
                      </a:r>
                      <a:endParaRPr lang="en-GB" sz="1600" dirty="0">
                        <a:effectLst/>
                        <a:latin typeface="Times New Roman"/>
                        <a:ea typeface="Times New Roman"/>
                      </a:endParaRPr>
                    </a:p>
                  </a:txBody>
                  <a:tcPr marL="68580" marR="68580" marT="0" marB="0" anchor="ctr"/>
                </a:tc>
                <a:tc>
                  <a:txBody>
                    <a:bodyPr/>
                    <a:lstStyle/>
                    <a:p>
                      <a:pPr algn="ctr">
                        <a:lnSpc>
                          <a:spcPct val="115000"/>
                        </a:lnSpc>
                        <a:spcAft>
                          <a:spcPts val="0"/>
                        </a:spcAft>
                      </a:pPr>
                      <a:r>
                        <a:rPr lang="en-GB" sz="1600" dirty="0">
                          <a:effectLst/>
                        </a:rPr>
                        <a:t>Type</a:t>
                      </a:r>
                      <a:endParaRPr lang="en-GB" sz="1600" dirty="0">
                        <a:effectLst/>
                        <a:latin typeface="Times New Roman"/>
                        <a:ea typeface="Times New Roman"/>
                      </a:endParaRPr>
                    </a:p>
                  </a:txBody>
                  <a:tcPr marL="68580" marR="68580" marT="0" marB="0" anchor="ctr"/>
                </a:tc>
                <a:tc>
                  <a:txBody>
                    <a:bodyPr/>
                    <a:lstStyle/>
                    <a:p>
                      <a:pPr algn="ctr">
                        <a:lnSpc>
                          <a:spcPct val="115000"/>
                        </a:lnSpc>
                        <a:spcAft>
                          <a:spcPts val="0"/>
                        </a:spcAft>
                      </a:pPr>
                      <a:r>
                        <a:rPr lang="en-GB" sz="1600" dirty="0">
                          <a:effectLst/>
                        </a:rPr>
                        <a:t>Political control</a:t>
                      </a:r>
                      <a:endParaRPr lang="en-GB" sz="1600" dirty="0">
                        <a:effectLst/>
                        <a:latin typeface="Times New Roman"/>
                        <a:ea typeface="Times New Roman"/>
                      </a:endParaRPr>
                    </a:p>
                  </a:txBody>
                  <a:tcPr marL="68580" marR="68580" marT="0" marB="0" anchor="ctr"/>
                </a:tc>
                <a:tc>
                  <a:txBody>
                    <a:bodyPr/>
                    <a:lstStyle/>
                    <a:p>
                      <a:pPr algn="ctr">
                        <a:lnSpc>
                          <a:spcPct val="115000"/>
                        </a:lnSpc>
                        <a:spcAft>
                          <a:spcPts val="0"/>
                        </a:spcAft>
                      </a:pPr>
                      <a:r>
                        <a:rPr lang="en-GB" sz="1600">
                          <a:effectLst/>
                        </a:rPr>
                        <a:t>Rural</a:t>
                      </a:r>
                      <a:endParaRPr lang="en-GB" sz="1600">
                        <a:effectLst/>
                        <a:latin typeface="Times New Roman"/>
                        <a:ea typeface="Times New Roman"/>
                      </a:endParaRPr>
                    </a:p>
                  </a:txBody>
                  <a:tcPr marL="68580" marR="68580" marT="0" marB="0" anchor="ctr"/>
                </a:tc>
                <a:tc>
                  <a:txBody>
                    <a:bodyPr/>
                    <a:lstStyle/>
                    <a:p>
                      <a:pPr algn="ctr">
                        <a:lnSpc>
                          <a:spcPct val="115000"/>
                        </a:lnSpc>
                        <a:spcAft>
                          <a:spcPts val="0"/>
                        </a:spcAft>
                      </a:pPr>
                      <a:r>
                        <a:rPr lang="en-GB" sz="1600">
                          <a:effectLst/>
                        </a:rPr>
                        <a:t>Pop over 300,000</a:t>
                      </a:r>
                      <a:endParaRPr lang="en-GB" sz="1600">
                        <a:effectLst/>
                        <a:latin typeface="Times New Roman"/>
                        <a:ea typeface="Times New Roman"/>
                      </a:endParaRPr>
                    </a:p>
                  </a:txBody>
                  <a:tcPr marL="68580" marR="68580" marT="0" marB="0" anchor="ctr"/>
                </a:tc>
                <a:tc>
                  <a:txBody>
                    <a:bodyPr/>
                    <a:lstStyle/>
                    <a:p>
                      <a:pPr algn="ctr">
                        <a:lnSpc>
                          <a:spcPct val="115000"/>
                        </a:lnSpc>
                        <a:spcAft>
                          <a:spcPts val="0"/>
                        </a:spcAft>
                      </a:pPr>
                      <a:r>
                        <a:rPr lang="en-GB" sz="1600">
                          <a:effectLst/>
                        </a:rPr>
                        <a:t>CCGs</a:t>
                      </a:r>
                      <a:endParaRPr lang="en-GB" sz="1600">
                        <a:effectLst/>
                        <a:latin typeface="Times New Roman"/>
                        <a:ea typeface="Times New Roman"/>
                      </a:endParaRPr>
                    </a:p>
                  </a:txBody>
                  <a:tcPr marL="68580" marR="68580" marT="0" marB="0" anchor="ctr"/>
                </a:tc>
                <a:extLst>
                  <a:ext uri="{0D108BD9-81ED-4DB2-BD59-A6C34878D82A}">
                    <a16:rowId xmlns="" xmlns:a16="http://schemas.microsoft.com/office/drawing/2014/main" val="10000"/>
                  </a:ext>
                </a:extLst>
              </a:tr>
              <a:tr h="298221">
                <a:tc>
                  <a:txBody>
                    <a:bodyPr/>
                    <a:lstStyle/>
                    <a:p>
                      <a:pPr algn="ctr">
                        <a:lnSpc>
                          <a:spcPct val="115000"/>
                        </a:lnSpc>
                        <a:spcAft>
                          <a:spcPts val="0"/>
                        </a:spcAft>
                      </a:pPr>
                      <a:r>
                        <a:rPr lang="en-GB" sz="1600">
                          <a:effectLst/>
                        </a:rPr>
                        <a:t>1</a:t>
                      </a:r>
                      <a:endParaRPr lang="en-GB" sz="160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a:effectLst/>
                        </a:rPr>
                        <a:t>EM</a:t>
                      </a:r>
                      <a:endParaRPr lang="en-GB" sz="1400" dirty="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smtClean="0">
                          <a:effectLst/>
                        </a:rPr>
                        <a:t>County Council</a:t>
                      </a:r>
                      <a:endParaRPr lang="en-GB" sz="1400" dirty="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a:effectLst/>
                        </a:rPr>
                        <a:t>Labour</a:t>
                      </a:r>
                      <a:endParaRPr lang="en-GB" sz="1400" dirty="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a:effectLst/>
                        </a:rPr>
                        <a:t>Yes</a:t>
                      </a:r>
                      <a:endParaRPr lang="en-GB" sz="1400" dirty="0">
                        <a:effectLst/>
                        <a:latin typeface="Times New Roman"/>
                        <a:ea typeface="Times New Roman"/>
                      </a:endParaRPr>
                    </a:p>
                  </a:txBody>
                  <a:tcPr marL="68580" marR="68580" marT="0" marB="0"/>
                </a:tc>
                <a:tc>
                  <a:txBody>
                    <a:bodyPr/>
                    <a:lstStyle/>
                    <a:p>
                      <a:pPr algn="ctr">
                        <a:lnSpc>
                          <a:spcPct val="115000"/>
                        </a:lnSpc>
                        <a:spcAft>
                          <a:spcPts val="0"/>
                        </a:spcAft>
                      </a:pPr>
                      <a:r>
                        <a:rPr lang="en-GB" sz="1400">
                          <a:effectLst/>
                        </a:rPr>
                        <a:t>Yes</a:t>
                      </a:r>
                      <a:endParaRPr lang="en-GB" sz="140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smtClean="0">
                          <a:effectLst/>
                        </a:rPr>
                        <a:t>&gt;1</a:t>
                      </a:r>
                      <a:endParaRPr lang="en-GB" sz="1400" dirty="0">
                        <a:effectLst/>
                        <a:latin typeface="Times New Roman"/>
                        <a:ea typeface="Times New Roman"/>
                      </a:endParaRPr>
                    </a:p>
                  </a:txBody>
                  <a:tcPr marL="68580" marR="68580" marT="0" marB="0"/>
                </a:tc>
                <a:extLst>
                  <a:ext uri="{0D108BD9-81ED-4DB2-BD59-A6C34878D82A}">
                    <a16:rowId xmlns="" xmlns:a16="http://schemas.microsoft.com/office/drawing/2014/main" val="10001"/>
                  </a:ext>
                </a:extLst>
              </a:tr>
              <a:tr h="1122202">
                <a:tc>
                  <a:txBody>
                    <a:bodyPr/>
                    <a:lstStyle/>
                    <a:p>
                      <a:pPr algn="ctr">
                        <a:lnSpc>
                          <a:spcPct val="115000"/>
                        </a:lnSpc>
                        <a:spcAft>
                          <a:spcPts val="0"/>
                        </a:spcAft>
                      </a:pPr>
                      <a:r>
                        <a:rPr lang="en-GB" sz="1600">
                          <a:effectLst/>
                        </a:rPr>
                        <a:t>2</a:t>
                      </a:r>
                      <a:endParaRPr lang="en-GB" sz="160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a:effectLst/>
                        </a:rPr>
                        <a:t>SW</a:t>
                      </a:r>
                      <a:endParaRPr lang="en-GB" sz="1400" dirty="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smtClean="0">
                          <a:effectLst/>
                        </a:rPr>
                        <a:t>Unitary</a:t>
                      </a:r>
                      <a:endParaRPr lang="en-GB" sz="1400" dirty="0">
                        <a:effectLst/>
                        <a:latin typeface="Times New Roman"/>
                        <a:ea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200" dirty="0" smtClean="0">
                          <a:effectLst/>
                        </a:rPr>
                        <a:t>NOC –was Labour led now Conservative</a:t>
                      </a:r>
                      <a:r>
                        <a:rPr lang="en-GB" sz="1200" baseline="0" dirty="0" smtClean="0">
                          <a:effectLst/>
                        </a:rPr>
                        <a:t>/</a:t>
                      </a:r>
                    </a:p>
                    <a:p>
                      <a:pPr marL="0" marR="0" indent="0" algn="ctr" defTabSz="914400" rtl="0" eaLnBrk="1" fontAlgn="auto" latinLnBrk="0" hangingPunct="1">
                        <a:lnSpc>
                          <a:spcPct val="115000"/>
                        </a:lnSpc>
                        <a:spcBef>
                          <a:spcPts val="0"/>
                        </a:spcBef>
                        <a:spcAft>
                          <a:spcPts val="0"/>
                        </a:spcAft>
                        <a:buClrTx/>
                        <a:buSzTx/>
                        <a:buFontTx/>
                        <a:buNone/>
                        <a:tabLst/>
                        <a:defRPr/>
                      </a:pPr>
                      <a:r>
                        <a:rPr lang="en-GB" sz="1200" baseline="0" dirty="0" smtClean="0">
                          <a:effectLst/>
                        </a:rPr>
                        <a:t>UKIP led</a:t>
                      </a:r>
                      <a:endParaRPr lang="en-GB" sz="1200" dirty="0" smtClean="0">
                        <a:effectLst/>
                        <a:latin typeface="Times New Roman"/>
                        <a:ea typeface="Times New Roman"/>
                      </a:endParaRPr>
                    </a:p>
                    <a:p>
                      <a:pPr algn="ctr">
                        <a:lnSpc>
                          <a:spcPct val="115000"/>
                        </a:lnSpc>
                        <a:spcAft>
                          <a:spcPts val="0"/>
                        </a:spcAft>
                      </a:pPr>
                      <a:endParaRPr lang="en-GB" sz="1400" dirty="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a:effectLst/>
                        </a:rPr>
                        <a:t>No</a:t>
                      </a:r>
                      <a:endParaRPr lang="en-GB" sz="1400" dirty="0">
                        <a:effectLst/>
                        <a:latin typeface="Times New Roman"/>
                        <a:ea typeface="Times New Roman"/>
                      </a:endParaRPr>
                    </a:p>
                  </a:txBody>
                  <a:tcPr marL="68580" marR="68580" marT="0" marB="0"/>
                </a:tc>
                <a:tc>
                  <a:txBody>
                    <a:bodyPr/>
                    <a:lstStyle/>
                    <a:p>
                      <a:pPr algn="ctr">
                        <a:lnSpc>
                          <a:spcPct val="115000"/>
                        </a:lnSpc>
                        <a:spcAft>
                          <a:spcPts val="0"/>
                        </a:spcAft>
                      </a:pPr>
                      <a:r>
                        <a:rPr lang="en-GB" sz="1400">
                          <a:effectLst/>
                        </a:rPr>
                        <a:t>No</a:t>
                      </a:r>
                      <a:endParaRPr lang="en-GB" sz="140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smtClean="0">
                          <a:effectLst/>
                        </a:rPr>
                        <a:t>&gt;1</a:t>
                      </a:r>
                      <a:endParaRPr lang="en-GB" sz="1400" dirty="0">
                        <a:effectLst/>
                        <a:latin typeface="Times New Roman"/>
                        <a:ea typeface="Times New Roman"/>
                      </a:endParaRPr>
                    </a:p>
                  </a:txBody>
                  <a:tcPr marL="68580" marR="68580" marT="0" marB="0"/>
                </a:tc>
                <a:extLst>
                  <a:ext uri="{0D108BD9-81ED-4DB2-BD59-A6C34878D82A}">
                    <a16:rowId xmlns="" xmlns:a16="http://schemas.microsoft.com/office/drawing/2014/main" val="10002"/>
                  </a:ext>
                </a:extLst>
              </a:tr>
              <a:tr h="521887">
                <a:tc>
                  <a:txBody>
                    <a:bodyPr/>
                    <a:lstStyle/>
                    <a:p>
                      <a:pPr algn="ctr">
                        <a:lnSpc>
                          <a:spcPct val="115000"/>
                        </a:lnSpc>
                        <a:spcAft>
                          <a:spcPts val="0"/>
                        </a:spcAft>
                      </a:pPr>
                      <a:r>
                        <a:rPr lang="en-GB" sz="1600">
                          <a:effectLst/>
                        </a:rPr>
                        <a:t>3</a:t>
                      </a:r>
                      <a:endParaRPr lang="en-GB" sz="1600">
                        <a:effectLst/>
                        <a:latin typeface="Times New Roman"/>
                        <a:ea typeface="Times New Roman"/>
                      </a:endParaRPr>
                    </a:p>
                  </a:txBody>
                  <a:tcPr marL="68580" marR="68580" marT="0" marB="0"/>
                </a:tc>
                <a:tc>
                  <a:txBody>
                    <a:bodyPr/>
                    <a:lstStyle/>
                    <a:p>
                      <a:pPr algn="ctr">
                        <a:lnSpc>
                          <a:spcPct val="115000"/>
                        </a:lnSpc>
                        <a:spcAft>
                          <a:spcPts val="0"/>
                        </a:spcAft>
                      </a:pPr>
                      <a:r>
                        <a:rPr lang="en-GB" sz="1400">
                          <a:effectLst/>
                        </a:rPr>
                        <a:t>NE</a:t>
                      </a:r>
                      <a:endParaRPr lang="en-GB" sz="140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smtClean="0">
                          <a:effectLst/>
                        </a:rPr>
                        <a:t>Metropolitan District Council</a:t>
                      </a:r>
                      <a:endParaRPr lang="en-GB" sz="1400" dirty="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a:effectLst/>
                        </a:rPr>
                        <a:t>Labour</a:t>
                      </a:r>
                      <a:endParaRPr lang="en-GB" sz="1400" dirty="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a:effectLst/>
                        </a:rPr>
                        <a:t>No</a:t>
                      </a:r>
                      <a:endParaRPr lang="en-GB" sz="1400" dirty="0">
                        <a:effectLst/>
                        <a:latin typeface="Times New Roman"/>
                        <a:ea typeface="Times New Roman"/>
                      </a:endParaRPr>
                    </a:p>
                  </a:txBody>
                  <a:tcPr marL="68580" marR="68580" marT="0" marB="0"/>
                </a:tc>
                <a:tc>
                  <a:txBody>
                    <a:bodyPr/>
                    <a:lstStyle/>
                    <a:p>
                      <a:pPr algn="ctr">
                        <a:lnSpc>
                          <a:spcPct val="115000"/>
                        </a:lnSpc>
                        <a:spcAft>
                          <a:spcPts val="0"/>
                        </a:spcAft>
                      </a:pPr>
                      <a:r>
                        <a:rPr lang="en-GB" sz="1400">
                          <a:effectLst/>
                        </a:rPr>
                        <a:t>No</a:t>
                      </a:r>
                      <a:endParaRPr lang="en-GB" sz="140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a:effectLst/>
                        </a:rPr>
                        <a:t>1</a:t>
                      </a:r>
                      <a:endParaRPr lang="en-GB" sz="1400" dirty="0">
                        <a:effectLst/>
                        <a:latin typeface="Times New Roman"/>
                        <a:ea typeface="Times New Roman"/>
                      </a:endParaRPr>
                    </a:p>
                  </a:txBody>
                  <a:tcPr marL="68580" marR="68580" marT="0" marB="0"/>
                </a:tc>
                <a:extLst>
                  <a:ext uri="{0D108BD9-81ED-4DB2-BD59-A6C34878D82A}">
                    <a16:rowId xmlns="" xmlns:a16="http://schemas.microsoft.com/office/drawing/2014/main" val="10003"/>
                  </a:ext>
                </a:extLst>
              </a:tr>
              <a:tr h="298221">
                <a:tc>
                  <a:txBody>
                    <a:bodyPr/>
                    <a:lstStyle/>
                    <a:p>
                      <a:pPr algn="ctr">
                        <a:lnSpc>
                          <a:spcPct val="115000"/>
                        </a:lnSpc>
                        <a:spcAft>
                          <a:spcPts val="0"/>
                        </a:spcAft>
                      </a:pPr>
                      <a:r>
                        <a:rPr lang="en-GB" sz="1600">
                          <a:effectLst/>
                        </a:rPr>
                        <a:t>4</a:t>
                      </a:r>
                      <a:endParaRPr lang="en-GB" sz="1600">
                        <a:effectLst/>
                        <a:latin typeface="Times New Roman"/>
                        <a:ea typeface="Times New Roman"/>
                      </a:endParaRPr>
                    </a:p>
                  </a:txBody>
                  <a:tcPr marL="68580" marR="68580" marT="0" marB="0"/>
                </a:tc>
                <a:tc>
                  <a:txBody>
                    <a:bodyPr/>
                    <a:lstStyle/>
                    <a:p>
                      <a:pPr algn="ctr">
                        <a:lnSpc>
                          <a:spcPct val="115000"/>
                        </a:lnSpc>
                        <a:spcAft>
                          <a:spcPts val="0"/>
                        </a:spcAft>
                      </a:pPr>
                      <a:r>
                        <a:rPr lang="en-GB" sz="1400">
                          <a:effectLst/>
                        </a:rPr>
                        <a:t>WM</a:t>
                      </a:r>
                      <a:endParaRPr lang="en-GB" sz="140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smtClean="0">
                          <a:effectLst/>
                        </a:rPr>
                        <a:t>Unitary</a:t>
                      </a:r>
                      <a:endParaRPr lang="en-GB" sz="1400" dirty="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a:effectLst/>
                        </a:rPr>
                        <a:t>Labour</a:t>
                      </a:r>
                      <a:endParaRPr lang="en-GB" sz="1400" dirty="0">
                        <a:effectLst/>
                        <a:latin typeface="Times New Roman"/>
                        <a:ea typeface="Times New Roman"/>
                      </a:endParaRPr>
                    </a:p>
                  </a:txBody>
                  <a:tcPr marL="68580" marR="68580" marT="0" marB="0"/>
                </a:tc>
                <a:tc>
                  <a:txBody>
                    <a:bodyPr/>
                    <a:lstStyle/>
                    <a:p>
                      <a:pPr algn="ctr">
                        <a:lnSpc>
                          <a:spcPct val="115000"/>
                        </a:lnSpc>
                        <a:spcAft>
                          <a:spcPts val="0"/>
                        </a:spcAft>
                      </a:pPr>
                      <a:r>
                        <a:rPr lang="en-GB" sz="1400">
                          <a:effectLst/>
                        </a:rPr>
                        <a:t>No</a:t>
                      </a:r>
                      <a:endParaRPr lang="en-GB" sz="1400">
                        <a:effectLst/>
                        <a:latin typeface="Times New Roman"/>
                        <a:ea typeface="Times New Roman"/>
                      </a:endParaRPr>
                    </a:p>
                  </a:txBody>
                  <a:tcPr marL="68580" marR="68580" marT="0" marB="0"/>
                </a:tc>
                <a:tc>
                  <a:txBody>
                    <a:bodyPr/>
                    <a:lstStyle/>
                    <a:p>
                      <a:pPr algn="ctr">
                        <a:lnSpc>
                          <a:spcPct val="115000"/>
                        </a:lnSpc>
                        <a:spcAft>
                          <a:spcPts val="0"/>
                        </a:spcAft>
                      </a:pPr>
                      <a:r>
                        <a:rPr lang="en-GB" sz="1400">
                          <a:effectLst/>
                        </a:rPr>
                        <a:t>Yes</a:t>
                      </a:r>
                      <a:endParaRPr lang="en-GB" sz="140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smtClean="0">
                          <a:effectLst/>
                        </a:rPr>
                        <a:t>&gt;1</a:t>
                      </a:r>
                      <a:endParaRPr lang="en-GB" sz="1400" dirty="0">
                        <a:effectLst/>
                        <a:latin typeface="Times New Roman"/>
                        <a:ea typeface="Times New Roman"/>
                      </a:endParaRPr>
                    </a:p>
                  </a:txBody>
                  <a:tcPr marL="68580" marR="68580" marT="0" marB="0"/>
                </a:tc>
                <a:extLst>
                  <a:ext uri="{0D108BD9-81ED-4DB2-BD59-A6C34878D82A}">
                    <a16:rowId xmlns="" xmlns:a16="http://schemas.microsoft.com/office/drawing/2014/main" val="10004"/>
                  </a:ext>
                </a:extLst>
              </a:tr>
              <a:tr h="1115109">
                <a:tc>
                  <a:txBody>
                    <a:bodyPr/>
                    <a:lstStyle/>
                    <a:p>
                      <a:pPr algn="ctr">
                        <a:lnSpc>
                          <a:spcPct val="115000"/>
                        </a:lnSpc>
                        <a:spcAft>
                          <a:spcPts val="0"/>
                        </a:spcAft>
                      </a:pPr>
                      <a:r>
                        <a:rPr lang="en-GB" sz="1600">
                          <a:effectLst/>
                        </a:rPr>
                        <a:t>5</a:t>
                      </a:r>
                      <a:endParaRPr lang="en-GB" sz="1600">
                        <a:effectLst/>
                        <a:latin typeface="Times New Roman"/>
                        <a:ea typeface="Times New Roman"/>
                      </a:endParaRPr>
                    </a:p>
                  </a:txBody>
                  <a:tcPr marL="68580" marR="68580" marT="0" marB="0"/>
                </a:tc>
                <a:tc>
                  <a:txBody>
                    <a:bodyPr/>
                    <a:lstStyle/>
                    <a:p>
                      <a:pPr algn="ctr">
                        <a:lnSpc>
                          <a:spcPct val="115000"/>
                        </a:lnSpc>
                        <a:spcAft>
                          <a:spcPts val="0"/>
                        </a:spcAft>
                      </a:pPr>
                      <a:r>
                        <a:rPr lang="en-GB" sz="1400">
                          <a:effectLst/>
                        </a:rPr>
                        <a:t>NW</a:t>
                      </a:r>
                      <a:endParaRPr lang="en-GB" sz="140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smtClean="0">
                          <a:effectLst/>
                        </a:rPr>
                        <a:t>Metropolitan Borough Council</a:t>
                      </a:r>
                      <a:endParaRPr lang="en-GB" sz="1400" dirty="0">
                        <a:effectLst/>
                        <a:latin typeface="Times New Roman"/>
                        <a:ea typeface="Times New Roman"/>
                      </a:endParaRPr>
                    </a:p>
                  </a:txBody>
                  <a:tcPr marL="68580" marR="68580" marT="0" marB="0"/>
                </a:tc>
                <a:tc>
                  <a:txBody>
                    <a:bodyPr/>
                    <a:lstStyle/>
                    <a:p>
                      <a:pPr algn="ctr">
                        <a:lnSpc>
                          <a:spcPct val="115000"/>
                        </a:lnSpc>
                        <a:spcAft>
                          <a:spcPts val="0"/>
                        </a:spcAft>
                      </a:pPr>
                      <a:r>
                        <a:rPr lang="en-GB" sz="1200" dirty="0" smtClean="0">
                          <a:effectLst/>
                        </a:rPr>
                        <a:t>NOC – was</a:t>
                      </a:r>
                      <a:r>
                        <a:rPr lang="en-GB" sz="1200" baseline="0" dirty="0" smtClean="0">
                          <a:effectLst/>
                        </a:rPr>
                        <a:t> Liberal Democrat now Labour led</a:t>
                      </a:r>
                      <a:endParaRPr lang="en-GB" sz="1200" dirty="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a:effectLst/>
                        </a:rPr>
                        <a:t>No</a:t>
                      </a:r>
                      <a:endParaRPr lang="en-GB" sz="1400" dirty="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a:effectLst/>
                        </a:rPr>
                        <a:t>No</a:t>
                      </a:r>
                      <a:endParaRPr lang="en-GB" sz="1400" dirty="0">
                        <a:effectLst/>
                        <a:latin typeface="Times New Roman"/>
                        <a:ea typeface="Times New Roman"/>
                      </a:endParaRPr>
                    </a:p>
                  </a:txBody>
                  <a:tcPr marL="68580" marR="68580" marT="0" marB="0"/>
                </a:tc>
                <a:tc>
                  <a:txBody>
                    <a:bodyPr/>
                    <a:lstStyle/>
                    <a:p>
                      <a:pPr algn="ctr">
                        <a:lnSpc>
                          <a:spcPct val="115000"/>
                        </a:lnSpc>
                        <a:spcAft>
                          <a:spcPts val="0"/>
                        </a:spcAft>
                      </a:pPr>
                      <a:r>
                        <a:rPr lang="en-GB" sz="1400" dirty="0">
                          <a:effectLst/>
                        </a:rPr>
                        <a:t>1</a:t>
                      </a:r>
                      <a:endParaRPr lang="en-GB" sz="1400" dirty="0">
                        <a:effectLst/>
                        <a:latin typeface="Times New Roman"/>
                        <a:ea typeface="Times New Roman"/>
                      </a:endParaRPr>
                    </a:p>
                  </a:txBody>
                  <a:tcPr marL="68580" marR="6858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50830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513" y="404813"/>
            <a:ext cx="9144000" cy="5927725"/>
            <a:chOff x="36513" y="404813"/>
            <a:chExt cx="9144000" cy="5927725"/>
          </a:xfrm>
        </p:grpSpPr>
        <p:grpSp>
          <p:nvGrpSpPr>
            <p:cNvPr id="3" name="Group 2"/>
            <p:cNvGrpSpPr/>
            <p:nvPr/>
          </p:nvGrpSpPr>
          <p:grpSpPr>
            <a:xfrm>
              <a:off x="36513" y="404813"/>
              <a:ext cx="9144000" cy="5927725"/>
              <a:chOff x="36513" y="404813"/>
              <a:chExt cx="9144000" cy="5927725"/>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l="13812" t="12715" r="15909" b="6252"/>
              <a:stretch>
                <a:fillRect/>
              </a:stretch>
            </p:blipFill>
            <p:spPr bwMode="auto">
              <a:xfrm>
                <a:off x="36513" y="404813"/>
                <a:ext cx="9144000" cy="592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9552" y="476672"/>
                <a:ext cx="669674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12" t="12715" r="27568" b="81063"/>
            <a:stretch/>
          </p:blipFill>
          <p:spPr bwMode="auto">
            <a:xfrm>
              <a:off x="755576" y="404814"/>
              <a:ext cx="7627030" cy="455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993063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Engaging key membership</a:t>
            </a:r>
            <a:endParaRPr lang="en-GB" dirty="0"/>
          </a:p>
        </p:txBody>
      </p:sp>
      <p:sp>
        <p:nvSpPr>
          <p:cNvPr id="3" name="Content Placeholder 2"/>
          <p:cNvSpPr>
            <a:spLocks noGrp="1"/>
          </p:cNvSpPr>
          <p:nvPr>
            <p:ph idx="1"/>
          </p:nvPr>
        </p:nvSpPr>
        <p:spPr>
          <a:xfrm>
            <a:off x="457200" y="1600200"/>
            <a:ext cx="8435280" cy="4525963"/>
          </a:xfrm>
        </p:spPr>
        <p:txBody>
          <a:bodyPr>
            <a:normAutofit lnSpcReduction="10000"/>
          </a:bodyPr>
          <a:lstStyle/>
          <a:p>
            <a:r>
              <a:rPr lang="en-GB" dirty="0" smtClean="0"/>
              <a:t>CCGs</a:t>
            </a:r>
          </a:p>
          <a:p>
            <a:pPr marL="400050" lvl="1" indent="0">
              <a:buNone/>
            </a:pPr>
            <a:r>
              <a:rPr lang="en-GB" dirty="0" smtClean="0">
                <a:solidFill>
                  <a:srgbClr val="FF0000"/>
                </a:solidFill>
              </a:rPr>
              <a:t>OK having realised that “HWBs ‘R Us”</a:t>
            </a:r>
          </a:p>
          <a:p>
            <a:r>
              <a:rPr lang="en-GB" dirty="0" err="1" smtClean="0"/>
              <a:t>Healthwatch</a:t>
            </a:r>
            <a:endParaRPr lang="en-GB" dirty="0" smtClean="0"/>
          </a:p>
          <a:p>
            <a:pPr marL="400050" lvl="1" indent="0">
              <a:buNone/>
            </a:pPr>
            <a:r>
              <a:rPr lang="en-GB" dirty="0" smtClean="0">
                <a:solidFill>
                  <a:srgbClr val="FF0000"/>
                </a:solidFill>
              </a:rPr>
              <a:t>Took a while to get sorted. Not the link to community</a:t>
            </a:r>
            <a:endParaRPr lang="en-GB" sz="3000" dirty="0"/>
          </a:p>
          <a:p>
            <a:r>
              <a:rPr lang="en-GB" dirty="0" smtClean="0"/>
              <a:t>Voluntary, Community and Faith Sector</a:t>
            </a:r>
          </a:p>
          <a:p>
            <a:pPr marL="457200" lvl="1" indent="0">
              <a:buNone/>
            </a:pPr>
            <a:r>
              <a:rPr lang="en-GB" dirty="0" smtClean="0">
                <a:solidFill>
                  <a:srgbClr val="FF0000"/>
                </a:solidFill>
              </a:rPr>
              <a:t>Engaged, but often not systematically</a:t>
            </a:r>
          </a:p>
          <a:p>
            <a:r>
              <a:rPr lang="en-GB" dirty="0" smtClean="0"/>
              <a:t>Connecting to communities</a:t>
            </a:r>
          </a:p>
          <a:p>
            <a:pPr marL="400050" lvl="1" indent="0">
              <a:buNone/>
            </a:pPr>
            <a:r>
              <a:rPr lang="en-GB" dirty="0" smtClean="0">
                <a:solidFill>
                  <a:srgbClr val="FF0000"/>
                </a:solidFill>
              </a:rPr>
              <a:t>Channels to most equity interest groups</a:t>
            </a:r>
            <a:endParaRPr lang="en-GB" dirty="0">
              <a:solidFill>
                <a:srgbClr val="FF0000"/>
              </a:solidFill>
            </a:endParaRPr>
          </a:p>
        </p:txBody>
      </p:sp>
    </p:spTree>
    <p:extLst>
      <p:ext uri="{BB962C8B-B14F-4D97-AF65-F5344CB8AC3E}">
        <p14:creationId xmlns:p14="http://schemas.microsoft.com/office/powerpoint/2010/main" val="33677392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468313" y="260350"/>
            <a:ext cx="8229600" cy="1143000"/>
          </a:xfrm>
        </p:spPr>
        <p:txBody>
          <a:bodyPr/>
          <a:lstStyle/>
          <a:p>
            <a:pPr eaLnBrk="1" hangingPunct="1"/>
            <a:r>
              <a:rPr lang="en-GB" altLang="en-US" sz="2800" b="1" smtClean="0">
                <a:solidFill>
                  <a:srgbClr val="000099"/>
                </a:solidFill>
                <a:latin typeface="Tahoma" pitchFamily="34" charset="0"/>
                <a:cs typeface="Tahoma" pitchFamily="34" charset="0"/>
              </a:rPr>
              <a:t>10 Steps to Population Level Outcomes</a:t>
            </a:r>
          </a:p>
        </p:txBody>
      </p:sp>
      <p:sp>
        <p:nvSpPr>
          <p:cNvPr id="45059" name="Content Placeholder 4"/>
          <p:cNvSpPr>
            <a:spLocks noGrp="1"/>
          </p:cNvSpPr>
          <p:nvPr>
            <p:ph idx="1"/>
          </p:nvPr>
        </p:nvSpPr>
        <p:spPr>
          <a:xfrm>
            <a:off x="395288" y="1557338"/>
            <a:ext cx="8229600" cy="4525962"/>
          </a:xfrm>
        </p:spPr>
        <p:txBody>
          <a:bodyPr/>
          <a:lstStyle/>
          <a:p>
            <a:pPr marL="514350" indent="-514350">
              <a:buFontTx/>
              <a:buAutoNum type="arabicPeriod" startAt="4"/>
            </a:pPr>
            <a:r>
              <a:rPr lang="en-GB" altLang="en-US" sz="2800" dirty="0" smtClean="0">
                <a:solidFill>
                  <a:srgbClr val="000099"/>
                </a:solidFill>
                <a:latin typeface="Tahoma" pitchFamily="34" charset="0"/>
                <a:cs typeface="Tahoma" pitchFamily="34" charset="0"/>
              </a:rPr>
              <a:t>Joint Strategic Needs Assessment</a:t>
            </a:r>
          </a:p>
          <a:p>
            <a:pPr marL="514350" indent="-514350">
              <a:buFontTx/>
              <a:buNone/>
            </a:pPr>
            <a:r>
              <a:rPr lang="en-GB" altLang="en-US" sz="2800" dirty="0" smtClean="0">
                <a:solidFill>
                  <a:srgbClr val="000099"/>
                </a:solidFill>
                <a:latin typeface="Tahoma" pitchFamily="34" charset="0"/>
                <a:cs typeface="Tahoma" pitchFamily="34" charset="0"/>
              </a:rPr>
              <a:t>	</a:t>
            </a:r>
            <a:r>
              <a:rPr lang="en-GB" altLang="en-US" sz="2800" dirty="0" smtClean="0">
                <a:solidFill>
                  <a:srgbClr val="92D050"/>
                </a:solidFill>
                <a:latin typeface="Tahoma" pitchFamily="34" charset="0"/>
                <a:cs typeface="Tahoma" pitchFamily="34" charset="0"/>
              </a:rPr>
              <a:t>bottom-up and top-down</a:t>
            </a:r>
          </a:p>
          <a:p>
            <a:pPr marL="514350" indent="-514350">
              <a:buFontTx/>
              <a:buAutoNum type="arabicPeriod" startAt="2"/>
            </a:pPr>
            <a:endParaRPr lang="en-GB" altLang="en-US" sz="2800" dirty="0" smtClean="0">
              <a:solidFill>
                <a:srgbClr val="92D050"/>
              </a:solidFill>
              <a:latin typeface="Tahoma" pitchFamily="34" charset="0"/>
              <a:cs typeface="Tahoma" pitchFamily="34" charset="0"/>
            </a:endParaRPr>
          </a:p>
          <a:p>
            <a:pPr marL="514350" indent="-514350">
              <a:buFontTx/>
              <a:buAutoNum type="arabicPeriod" startAt="5"/>
            </a:pPr>
            <a:r>
              <a:rPr lang="en-GB" altLang="en-US" sz="2800" dirty="0" smtClean="0">
                <a:solidFill>
                  <a:srgbClr val="000099"/>
                </a:solidFill>
                <a:latin typeface="Tahoma" pitchFamily="34" charset="0"/>
                <a:cs typeface="Tahoma" pitchFamily="34" charset="0"/>
              </a:rPr>
              <a:t>Priority setting: how does it really work?</a:t>
            </a:r>
          </a:p>
          <a:p>
            <a:pPr marL="514350" indent="-514350">
              <a:buFontTx/>
              <a:buNone/>
            </a:pPr>
            <a:r>
              <a:rPr lang="en-GB" altLang="en-US" sz="2800" dirty="0" smtClean="0">
                <a:solidFill>
                  <a:srgbClr val="000099"/>
                </a:solidFill>
                <a:latin typeface="Tahoma" pitchFamily="34" charset="0"/>
                <a:cs typeface="Tahoma" pitchFamily="34" charset="0"/>
              </a:rPr>
              <a:t>	</a:t>
            </a:r>
            <a:r>
              <a:rPr lang="en-GB" altLang="en-US" sz="2800" dirty="0" smtClean="0">
                <a:solidFill>
                  <a:srgbClr val="92D050"/>
                </a:solidFill>
                <a:latin typeface="Tahoma" pitchFamily="34" charset="0"/>
                <a:cs typeface="Tahoma" pitchFamily="34" charset="0"/>
              </a:rPr>
              <a:t>evidence; ethics; politics</a:t>
            </a:r>
          </a:p>
          <a:p>
            <a:pPr marL="514350" indent="-514350">
              <a:buFontTx/>
              <a:buAutoNum type="arabicPeriod"/>
            </a:pPr>
            <a:endParaRPr lang="en-GB" altLang="en-US" sz="2800" dirty="0" smtClean="0">
              <a:solidFill>
                <a:srgbClr val="92D050"/>
              </a:solidFill>
              <a:latin typeface="Tahoma" pitchFamily="34" charset="0"/>
              <a:cs typeface="Tahoma" pitchFamily="34" charset="0"/>
            </a:endParaRPr>
          </a:p>
          <a:p>
            <a:pPr marL="514350" indent="-514350">
              <a:buFontTx/>
              <a:buAutoNum type="arabicPeriod"/>
            </a:pPr>
            <a:endParaRPr lang="en-GB" altLang="en-US" sz="2800" dirty="0" smtClean="0">
              <a:solidFill>
                <a:srgbClr val="92D050"/>
              </a:solidFill>
              <a:latin typeface="Tahoma" pitchFamily="34" charset="0"/>
              <a:cs typeface="Tahoma" pitchFamily="34" charset="0"/>
            </a:endParaRPr>
          </a:p>
        </p:txBody>
      </p:sp>
    </p:spTree>
    <p:extLst>
      <p:ext uri="{BB962C8B-B14F-4D97-AF65-F5344CB8AC3E}">
        <p14:creationId xmlns:p14="http://schemas.microsoft.com/office/powerpoint/2010/main" val="14611458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71488" y="274638"/>
            <a:ext cx="8229600" cy="1143000"/>
          </a:xfrm>
        </p:spPr>
        <p:txBody>
          <a:bodyPr/>
          <a:lstStyle/>
          <a:p>
            <a:r>
              <a:rPr lang="en-GB" altLang="en-US" smtClean="0">
                <a:latin typeface="Snap ITC" pitchFamily="82" charset="0"/>
              </a:rPr>
              <a:t>The Threat of Winter</a:t>
            </a:r>
          </a:p>
        </p:txBody>
      </p:sp>
      <p:sp>
        <p:nvSpPr>
          <p:cNvPr id="10" name="Isosceles Triangle 9"/>
          <p:cNvSpPr/>
          <p:nvPr/>
        </p:nvSpPr>
        <p:spPr>
          <a:xfrm>
            <a:off x="1628775" y="1665288"/>
            <a:ext cx="5975350" cy="4392612"/>
          </a:xfrm>
          <a:prstGeom prs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solidFill>
                <a:prstClr val="white"/>
              </a:solidFill>
            </a:endParaRPr>
          </a:p>
        </p:txBody>
      </p:sp>
      <p:sp>
        <p:nvSpPr>
          <p:cNvPr id="11" name="Isosceles Triangle 10"/>
          <p:cNvSpPr/>
          <p:nvPr/>
        </p:nvSpPr>
        <p:spPr>
          <a:xfrm>
            <a:off x="3892550" y="1670050"/>
            <a:ext cx="1471613" cy="111125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800" dirty="0">
                <a:solidFill>
                  <a:prstClr val="black"/>
                </a:solidFill>
              </a:rPr>
              <a:t>    </a:t>
            </a:r>
          </a:p>
        </p:txBody>
      </p:sp>
      <p:sp>
        <p:nvSpPr>
          <p:cNvPr id="48133" name="TextBox 11"/>
          <p:cNvSpPr txBox="1">
            <a:spLocks noChangeArrowheads="1"/>
          </p:cNvSpPr>
          <p:nvPr/>
        </p:nvSpPr>
        <p:spPr bwMode="auto">
          <a:xfrm>
            <a:off x="4034780" y="2132856"/>
            <a:ext cx="12573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4400" dirty="0">
                <a:solidFill>
                  <a:prstClr val="black"/>
                </a:solidFill>
                <a:latin typeface="Playbill" panose="040506030A0602020202" pitchFamily="82" charset="0"/>
              </a:rPr>
              <a:t>DEATH</a:t>
            </a:r>
          </a:p>
        </p:txBody>
      </p:sp>
      <p:sp>
        <p:nvSpPr>
          <p:cNvPr id="13" name="TextBox 12"/>
          <p:cNvSpPr txBox="1">
            <a:spLocks noChangeArrowheads="1"/>
          </p:cNvSpPr>
          <p:nvPr/>
        </p:nvSpPr>
        <p:spPr bwMode="auto">
          <a:xfrm rot="19460552" flipH="1">
            <a:off x="2755900" y="4521200"/>
            <a:ext cx="1212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2800">
                <a:solidFill>
                  <a:prstClr val="black"/>
                </a:solidFill>
                <a:latin typeface="Tw Cen MT Condensed Extra Bold" pitchFamily="34" charset="0"/>
              </a:rPr>
              <a:t>Illness</a:t>
            </a:r>
          </a:p>
        </p:txBody>
      </p:sp>
      <p:sp>
        <p:nvSpPr>
          <p:cNvPr id="14" name="TextBox 13"/>
          <p:cNvSpPr txBox="1">
            <a:spLocks noChangeArrowheads="1"/>
          </p:cNvSpPr>
          <p:nvPr/>
        </p:nvSpPr>
        <p:spPr bwMode="auto">
          <a:xfrm flipH="1">
            <a:off x="4427538" y="5580063"/>
            <a:ext cx="1657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r>
              <a:rPr lang="en-GB" altLang="en-US" sz="1800">
                <a:solidFill>
                  <a:prstClr val="black"/>
                </a:solidFill>
                <a:latin typeface="Baskerville Old Face" pitchFamily="18" charset="0"/>
              </a:rPr>
              <a:t>DEPRESSION</a:t>
            </a:r>
          </a:p>
        </p:txBody>
      </p:sp>
      <p:sp>
        <p:nvSpPr>
          <p:cNvPr id="15" name="TextBox 14"/>
          <p:cNvSpPr txBox="1">
            <a:spLocks noChangeArrowheads="1"/>
          </p:cNvSpPr>
          <p:nvPr/>
        </p:nvSpPr>
        <p:spPr bwMode="auto">
          <a:xfrm rot="2181835">
            <a:off x="2035175" y="5448300"/>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800">
                <a:solidFill>
                  <a:srgbClr val="FF0000"/>
                </a:solidFill>
                <a:latin typeface="Algerian" pitchFamily="82" charset="0"/>
              </a:rPr>
              <a:t>Anxiety</a:t>
            </a:r>
          </a:p>
        </p:txBody>
      </p:sp>
      <p:sp>
        <p:nvSpPr>
          <p:cNvPr id="16" name="TextBox 15"/>
          <p:cNvSpPr txBox="1">
            <a:spLocks noChangeArrowheads="1"/>
          </p:cNvSpPr>
          <p:nvPr/>
        </p:nvSpPr>
        <p:spPr bwMode="auto">
          <a:xfrm rot="1944908">
            <a:off x="4572000" y="3530600"/>
            <a:ext cx="1843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r>
              <a:rPr lang="en-GB" altLang="en-US" sz="1800">
                <a:solidFill>
                  <a:prstClr val="black"/>
                </a:solidFill>
                <a:latin typeface="Snap ITC" pitchFamily="82" charset="0"/>
              </a:rPr>
              <a:t>Hypothermia</a:t>
            </a:r>
          </a:p>
        </p:txBody>
      </p:sp>
      <p:sp>
        <p:nvSpPr>
          <p:cNvPr id="17" name="TextBox 16"/>
          <p:cNvSpPr txBox="1">
            <a:spLocks noChangeArrowheads="1"/>
          </p:cNvSpPr>
          <p:nvPr/>
        </p:nvSpPr>
        <p:spPr bwMode="auto">
          <a:xfrm rot="1058785">
            <a:off x="4284663" y="4932363"/>
            <a:ext cx="1006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r>
              <a:rPr lang="en-GB" altLang="en-US" sz="1800">
                <a:solidFill>
                  <a:srgbClr val="0070C0"/>
                </a:solidFill>
                <a:latin typeface="Segoe Script" pitchFamily="34" charset="0"/>
              </a:rPr>
              <a:t>Misery</a:t>
            </a:r>
          </a:p>
        </p:txBody>
      </p:sp>
      <p:sp>
        <p:nvSpPr>
          <p:cNvPr id="18" name="TextBox 17"/>
          <p:cNvSpPr txBox="1">
            <a:spLocks noChangeArrowheads="1"/>
          </p:cNvSpPr>
          <p:nvPr/>
        </p:nvSpPr>
        <p:spPr bwMode="auto">
          <a:xfrm rot="-699756">
            <a:off x="4056063" y="4279900"/>
            <a:ext cx="1501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r>
              <a:rPr lang="en-GB" altLang="en-US" sz="1800">
                <a:solidFill>
                  <a:srgbClr val="FF0000"/>
                </a:solidFill>
                <a:latin typeface="Felix Titling" pitchFamily="82" charset="0"/>
              </a:rPr>
              <a:t>Accidents</a:t>
            </a:r>
          </a:p>
        </p:txBody>
      </p:sp>
      <p:sp>
        <p:nvSpPr>
          <p:cNvPr id="19" name="TextBox 18"/>
          <p:cNvSpPr txBox="1">
            <a:spLocks noChangeArrowheads="1"/>
          </p:cNvSpPr>
          <p:nvPr/>
        </p:nvSpPr>
        <p:spPr bwMode="auto">
          <a:xfrm rot="-3297415">
            <a:off x="3261519" y="3420269"/>
            <a:ext cx="1366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r>
              <a:rPr lang="en-GB" altLang="en-US" sz="1800">
                <a:solidFill>
                  <a:prstClr val="black"/>
                </a:solidFill>
                <a:latin typeface="Copperplate Gothic Light" pitchFamily="34" charset="0"/>
                <a:cs typeface="Aharoni" pitchFamily="2" charset="-79"/>
              </a:rPr>
              <a:t>Disability</a:t>
            </a:r>
          </a:p>
        </p:txBody>
      </p:sp>
      <p:sp>
        <p:nvSpPr>
          <p:cNvPr id="21" name="TextBox 20"/>
          <p:cNvSpPr txBox="1">
            <a:spLocks noChangeArrowheads="1"/>
          </p:cNvSpPr>
          <p:nvPr/>
        </p:nvSpPr>
        <p:spPr bwMode="auto">
          <a:xfrm rot="2923552">
            <a:off x="5291931" y="4893469"/>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800">
                <a:solidFill>
                  <a:prstClr val="black"/>
                </a:solidFill>
                <a:latin typeface="Aharoni" pitchFamily="2" charset="-79"/>
                <a:cs typeface="Aharoni" pitchFamily="2" charset="-79"/>
              </a:rPr>
              <a:t>Loneliness</a:t>
            </a:r>
          </a:p>
        </p:txBody>
      </p:sp>
    </p:spTree>
    <p:extLst>
      <p:ext uri="{BB962C8B-B14F-4D97-AF65-F5344CB8AC3E}">
        <p14:creationId xmlns:p14="http://schemas.microsoft.com/office/powerpoint/2010/main" val="251492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nodeType="afterGroup">
                            <p:stCondLst>
                              <p:cond delay="1000"/>
                            </p:stCondLst>
                            <p:childTnLst>
                              <p:par>
                                <p:cTn id="12" presetID="45"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anim calcmode="lin" valueType="num">
                                      <p:cBhvr>
                                        <p:cTn id="15" dur="2000" fill="hold"/>
                                        <p:tgtEl>
                                          <p:spTgt spid="17"/>
                                        </p:tgtEl>
                                        <p:attrNameLst>
                                          <p:attrName>ppt_w</p:attrName>
                                        </p:attrNameLst>
                                      </p:cBhvr>
                                      <p:tavLst>
                                        <p:tav tm="0" fmla="#ppt_w*sin(2.5*pi*$)">
                                          <p:val>
                                            <p:fltVal val="0"/>
                                          </p:val>
                                        </p:tav>
                                        <p:tav tm="100000">
                                          <p:val>
                                            <p:fltVal val="1"/>
                                          </p:val>
                                        </p:tav>
                                      </p:tavLst>
                                    </p:anim>
                                    <p:anim calcmode="lin" valueType="num">
                                      <p:cBhvr>
                                        <p:cTn id="16" dur="2000" fill="hold"/>
                                        <p:tgtEl>
                                          <p:spTgt spid="17"/>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3000"/>
                            </p:stCondLst>
                            <p:childTnLst>
                              <p:par>
                                <p:cTn id="18" presetID="2" presetClass="entr" presetSubtype="4"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2000" fill="hold"/>
                                        <p:tgtEl>
                                          <p:spTgt spid="21"/>
                                        </p:tgtEl>
                                        <p:attrNameLst>
                                          <p:attrName>ppt_x</p:attrName>
                                        </p:attrNameLst>
                                      </p:cBhvr>
                                      <p:tavLst>
                                        <p:tav tm="0">
                                          <p:val>
                                            <p:strVal val="#ppt_x"/>
                                          </p:val>
                                        </p:tav>
                                        <p:tav tm="100000">
                                          <p:val>
                                            <p:strVal val="#ppt_x"/>
                                          </p:val>
                                        </p:tav>
                                      </p:tavLst>
                                    </p:anim>
                                    <p:anim calcmode="lin" valueType="num">
                                      <p:cBhvr additive="base">
                                        <p:cTn id="21" dur="2000" fill="hold"/>
                                        <p:tgtEl>
                                          <p:spTgt spid="21"/>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5000"/>
                            </p:stCondLst>
                            <p:childTnLst>
                              <p:par>
                                <p:cTn id="23" presetID="26"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par>
                          <p:cTn id="39" fill="hold" nodeType="afterGroup">
                            <p:stCondLst>
                              <p:cond delay="70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nodeType="afterGroup">
                            <p:stCondLst>
                              <p:cond delay="7500"/>
                            </p:stCondLst>
                            <p:childTnLst>
                              <p:par>
                                <p:cTn id="46" presetID="42"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2000"/>
                                        <p:tgtEl>
                                          <p:spTgt spid="16"/>
                                        </p:tgtEl>
                                      </p:cBhvr>
                                    </p:animEffect>
                                    <p:anim calcmode="lin" valueType="num">
                                      <p:cBhvr>
                                        <p:cTn id="49" dur="2000" fill="hold"/>
                                        <p:tgtEl>
                                          <p:spTgt spid="16"/>
                                        </p:tgtEl>
                                        <p:attrNameLst>
                                          <p:attrName>ppt_x</p:attrName>
                                        </p:attrNameLst>
                                      </p:cBhvr>
                                      <p:tavLst>
                                        <p:tav tm="0">
                                          <p:val>
                                            <p:strVal val="#ppt_x"/>
                                          </p:val>
                                        </p:tav>
                                        <p:tav tm="100000">
                                          <p:val>
                                            <p:strVal val="#ppt_x"/>
                                          </p:val>
                                        </p:tav>
                                      </p:tavLst>
                                    </p:anim>
                                    <p:anim calcmode="lin" valueType="num">
                                      <p:cBhvr>
                                        <p:cTn id="50" dur="2000" fill="hold"/>
                                        <p:tgtEl>
                                          <p:spTgt spid="16"/>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9500"/>
                            </p:stCondLst>
                            <p:childTnLst>
                              <p:par>
                                <p:cTn id="52" presetID="53" presetClass="entr" presetSubtype="16"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2000" fill="hold"/>
                                        <p:tgtEl>
                                          <p:spTgt spid="13"/>
                                        </p:tgtEl>
                                        <p:attrNameLst>
                                          <p:attrName>ppt_w</p:attrName>
                                        </p:attrNameLst>
                                      </p:cBhvr>
                                      <p:tavLst>
                                        <p:tav tm="0">
                                          <p:val>
                                            <p:fltVal val="0"/>
                                          </p:val>
                                        </p:tav>
                                        <p:tav tm="100000">
                                          <p:val>
                                            <p:strVal val="#ppt_w"/>
                                          </p:val>
                                        </p:tav>
                                      </p:tavLst>
                                    </p:anim>
                                    <p:anim calcmode="lin" valueType="num">
                                      <p:cBhvr>
                                        <p:cTn id="55" dur="2000" fill="hold"/>
                                        <p:tgtEl>
                                          <p:spTgt spid="13"/>
                                        </p:tgtEl>
                                        <p:attrNameLst>
                                          <p:attrName>ppt_h</p:attrName>
                                        </p:attrNameLst>
                                      </p:cBhvr>
                                      <p:tavLst>
                                        <p:tav tm="0">
                                          <p:val>
                                            <p:fltVal val="0"/>
                                          </p:val>
                                        </p:tav>
                                        <p:tav tm="100000">
                                          <p:val>
                                            <p:strVal val="#ppt_h"/>
                                          </p:val>
                                        </p:tav>
                                      </p:tavLst>
                                    </p:anim>
                                    <p:animEffect transition="in" filter="fade">
                                      <p:cBhvr>
                                        <p:cTn id="56" dur="2000"/>
                                        <p:tgtEl>
                                          <p:spTgt spid="13"/>
                                        </p:tgtEl>
                                      </p:cBhvr>
                                    </p:animEffect>
                                  </p:childTnLst>
                                </p:cTn>
                              </p:par>
                            </p:childTnLst>
                          </p:cTn>
                        </p:par>
                        <p:par>
                          <p:cTn id="57" fill="hold" nodeType="afterGroup">
                            <p:stCondLst>
                              <p:cond delay="11500"/>
                            </p:stCondLst>
                            <p:childTnLst>
                              <p:par>
                                <p:cTn id="58" presetID="26"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580">
                                          <p:stCondLst>
                                            <p:cond delay="0"/>
                                          </p:stCondLst>
                                        </p:cTn>
                                        <p:tgtEl>
                                          <p:spTgt spid="18"/>
                                        </p:tgtEl>
                                      </p:cBhvr>
                                    </p:animEffect>
                                    <p:anim calcmode="lin" valueType="num">
                                      <p:cBhvr>
                                        <p:cTn id="6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6" dur="26">
                                          <p:stCondLst>
                                            <p:cond delay="650"/>
                                          </p:stCondLst>
                                        </p:cTn>
                                        <p:tgtEl>
                                          <p:spTgt spid="18"/>
                                        </p:tgtEl>
                                      </p:cBhvr>
                                      <p:to x="100000" y="60000"/>
                                    </p:animScale>
                                    <p:animScale>
                                      <p:cBhvr>
                                        <p:cTn id="67" dur="166" decel="50000">
                                          <p:stCondLst>
                                            <p:cond delay="676"/>
                                          </p:stCondLst>
                                        </p:cTn>
                                        <p:tgtEl>
                                          <p:spTgt spid="18"/>
                                        </p:tgtEl>
                                      </p:cBhvr>
                                      <p:to x="100000" y="100000"/>
                                    </p:animScale>
                                    <p:animScale>
                                      <p:cBhvr>
                                        <p:cTn id="68" dur="26">
                                          <p:stCondLst>
                                            <p:cond delay="1312"/>
                                          </p:stCondLst>
                                        </p:cTn>
                                        <p:tgtEl>
                                          <p:spTgt spid="18"/>
                                        </p:tgtEl>
                                      </p:cBhvr>
                                      <p:to x="100000" y="80000"/>
                                    </p:animScale>
                                    <p:animScale>
                                      <p:cBhvr>
                                        <p:cTn id="69" dur="166" decel="50000">
                                          <p:stCondLst>
                                            <p:cond delay="1338"/>
                                          </p:stCondLst>
                                        </p:cTn>
                                        <p:tgtEl>
                                          <p:spTgt spid="18"/>
                                        </p:tgtEl>
                                      </p:cBhvr>
                                      <p:to x="100000" y="100000"/>
                                    </p:animScale>
                                    <p:animScale>
                                      <p:cBhvr>
                                        <p:cTn id="70" dur="26">
                                          <p:stCondLst>
                                            <p:cond delay="1642"/>
                                          </p:stCondLst>
                                        </p:cTn>
                                        <p:tgtEl>
                                          <p:spTgt spid="18"/>
                                        </p:tgtEl>
                                      </p:cBhvr>
                                      <p:to x="100000" y="90000"/>
                                    </p:animScale>
                                    <p:animScale>
                                      <p:cBhvr>
                                        <p:cTn id="71" dur="166" decel="50000">
                                          <p:stCondLst>
                                            <p:cond delay="1668"/>
                                          </p:stCondLst>
                                        </p:cTn>
                                        <p:tgtEl>
                                          <p:spTgt spid="18"/>
                                        </p:tgtEl>
                                      </p:cBhvr>
                                      <p:to x="100000" y="100000"/>
                                    </p:animScale>
                                    <p:animScale>
                                      <p:cBhvr>
                                        <p:cTn id="72" dur="26">
                                          <p:stCondLst>
                                            <p:cond delay="1808"/>
                                          </p:stCondLst>
                                        </p:cTn>
                                        <p:tgtEl>
                                          <p:spTgt spid="18"/>
                                        </p:tgtEl>
                                      </p:cBhvr>
                                      <p:to x="100000" y="95000"/>
                                    </p:animScale>
                                    <p:animScale>
                                      <p:cBhvr>
                                        <p:cTn id="73"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l="12207" t="12280" r="17885" b="6250"/>
          <a:stretch>
            <a:fillRect/>
          </a:stretch>
        </p:blipFill>
        <p:spPr bwMode="auto">
          <a:xfrm>
            <a:off x="115346" y="620266"/>
            <a:ext cx="8903434" cy="5833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467544" y="5229200"/>
            <a:ext cx="8496944" cy="360040"/>
            <a:chOff x="467544" y="5229200"/>
            <a:chExt cx="8496944" cy="360040"/>
          </a:xfrm>
        </p:grpSpPr>
        <p:sp>
          <p:nvSpPr>
            <p:cNvPr id="2" name="Right Arrow 1"/>
            <p:cNvSpPr/>
            <p:nvPr/>
          </p:nvSpPr>
          <p:spPr>
            <a:xfrm>
              <a:off x="467544" y="5229200"/>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5" name="Right Arrow 4"/>
            <p:cNvSpPr/>
            <p:nvPr/>
          </p:nvSpPr>
          <p:spPr>
            <a:xfrm rot="10800000">
              <a:off x="8388424" y="5229200"/>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pSp>
      <p:sp>
        <p:nvSpPr>
          <p:cNvPr id="4" name="Rectangle 3"/>
          <p:cNvSpPr/>
          <p:nvPr/>
        </p:nvSpPr>
        <p:spPr>
          <a:xfrm>
            <a:off x="395536" y="692696"/>
            <a:ext cx="79208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Rectangle 6"/>
          <p:cNvSpPr/>
          <p:nvPr/>
        </p:nvSpPr>
        <p:spPr>
          <a:xfrm>
            <a:off x="395536" y="4077072"/>
            <a:ext cx="79208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17669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468313" y="260350"/>
            <a:ext cx="8229600" cy="1143000"/>
          </a:xfrm>
        </p:spPr>
        <p:txBody>
          <a:bodyPr/>
          <a:lstStyle/>
          <a:p>
            <a:pPr eaLnBrk="1" hangingPunct="1"/>
            <a:r>
              <a:rPr lang="en-GB" altLang="en-US" sz="2800" b="1" smtClean="0">
                <a:solidFill>
                  <a:srgbClr val="000099"/>
                </a:solidFill>
                <a:latin typeface="Tahoma" pitchFamily="34" charset="0"/>
                <a:cs typeface="Tahoma" pitchFamily="34" charset="0"/>
              </a:rPr>
              <a:t>10 Steps to Population Level Outcomes</a:t>
            </a:r>
          </a:p>
        </p:txBody>
      </p:sp>
      <p:sp>
        <p:nvSpPr>
          <p:cNvPr id="54275" name="Content Placeholder 4"/>
          <p:cNvSpPr>
            <a:spLocks noGrp="1"/>
          </p:cNvSpPr>
          <p:nvPr>
            <p:ph idx="1"/>
          </p:nvPr>
        </p:nvSpPr>
        <p:spPr>
          <a:xfrm>
            <a:off x="250825" y="1557338"/>
            <a:ext cx="8569325" cy="4525962"/>
          </a:xfrm>
        </p:spPr>
        <p:txBody>
          <a:bodyPr>
            <a:normAutofit lnSpcReduction="10000"/>
          </a:bodyPr>
          <a:lstStyle/>
          <a:p>
            <a:pPr marL="514350" indent="-514350">
              <a:buFontTx/>
              <a:buAutoNum type="arabicPeriod" startAt="6"/>
            </a:pPr>
            <a:r>
              <a:rPr lang="en-GB" altLang="en-US" sz="2800" smtClean="0">
                <a:solidFill>
                  <a:srgbClr val="000099"/>
                </a:solidFill>
                <a:latin typeface="Tahoma" pitchFamily="34" charset="0"/>
                <a:cs typeface="Tahoma" pitchFamily="34" charset="0"/>
              </a:rPr>
              <a:t>Setting targets: locally relevant and meaningful</a:t>
            </a:r>
          </a:p>
          <a:p>
            <a:pPr marL="514350" indent="-514350">
              <a:buFontTx/>
              <a:buNone/>
            </a:pPr>
            <a:r>
              <a:rPr lang="en-GB" altLang="en-US" sz="2800" smtClean="0">
                <a:solidFill>
                  <a:srgbClr val="92D050"/>
                </a:solidFill>
                <a:latin typeface="Tahoma" pitchFamily="34" charset="0"/>
                <a:cs typeface="Tahoma" pitchFamily="34" charset="0"/>
              </a:rPr>
              <a:t>	measureable; ambitious; do-able</a:t>
            </a:r>
          </a:p>
          <a:p>
            <a:pPr marL="514350" indent="-514350">
              <a:buFontTx/>
              <a:buNone/>
            </a:pPr>
            <a:endParaRPr lang="en-GB" altLang="en-US" sz="2800" smtClean="0">
              <a:solidFill>
                <a:srgbClr val="92D050"/>
              </a:solidFill>
              <a:latin typeface="Tahoma" pitchFamily="34" charset="0"/>
              <a:cs typeface="Tahoma" pitchFamily="34" charset="0"/>
            </a:endParaRPr>
          </a:p>
          <a:p>
            <a:pPr marL="514350" indent="-514350">
              <a:buFontTx/>
              <a:buAutoNum type="arabicPeriod" startAt="7"/>
            </a:pPr>
            <a:r>
              <a:rPr lang="en-GB" altLang="en-US" sz="2800" smtClean="0">
                <a:solidFill>
                  <a:srgbClr val="000099"/>
                </a:solidFill>
                <a:latin typeface="Tahoma" pitchFamily="34" charset="0"/>
                <a:cs typeface="Tahoma" pitchFamily="34" charset="0"/>
              </a:rPr>
              <a:t>Select interventions: strongly evidence based</a:t>
            </a:r>
          </a:p>
          <a:p>
            <a:pPr marL="514350" indent="-514350">
              <a:buFontTx/>
              <a:buNone/>
            </a:pPr>
            <a:r>
              <a:rPr lang="en-GB" altLang="en-US" sz="2800" smtClean="0">
                <a:solidFill>
                  <a:srgbClr val="000099"/>
                </a:solidFill>
                <a:latin typeface="Tahoma" pitchFamily="34" charset="0"/>
                <a:cs typeface="Tahoma" pitchFamily="34" charset="0"/>
              </a:rPr>
              <a:t>	</a:t>
            </a:r>
            <a:r>
              <a:rPr lang="en-GB" altLang="en-US" sz="2800" smtClean="0">
                <a:solidFill>
                  <a:srgbClr val="92D050"/>
                </a:solidFill>
                <a:latin typeface="Tahoma" pitchFamily="34" charset="0"/>
                <a:cs typeface="Tahoma" pitchFamily="34" charset="0"/>
              </a:rPr>
              <a:t>offer major contribution to change required</a:t>
            </a:r>
          </a:p>
          <a:p>
            <a:pPr marL="514350" indent="-514350">
              <a:buFontTx/>
              <a:buNone/>
            </a:pPr>
            <a:endParaRPr lang="en-GB" altLang="en-US" sz="2800" smtClean="0">
              <a:solidFill>
                <a:srgbClr val="92D050"/>
              </a:solidFill>
              <a:latin typeface="Tahoma" pitchFamily="34" charset="0"/>
              <a:cs typeface="Tahoma" pitchFamily="34" charset="0"/>
            </a:endParaRPr>
          </a:p>
          <a:p>
            <a:pPr marL="514350" indent="-514350">
              <a:buFontTx/>
              <a:buAutoNum type="arabicPeriod" startAt="8"/>
            </a:pPr>
            <a:r>
              <a:rPr lang="en-GB" altLang="en-US" sz="2800" smtClean="0">
                <a:solidFill>
                  <a:srgbClr val="000099"/>
                </a:solidFill>
                <a:latin typeface="Tahoma" pitchFamily="34" charset="0"/>
                <a:cs typeface="Tahoma" pitchFamily="34" charset="0"/>
              </a:rPr>
              <a:t>Develop business plan: economic case for change</a:t>
            </a:r>
          </a:p>
          <a:p>
            <a:pPr marL="514350" indent="-514350">
              <a:buFontTx/>
              <a:buNone/>
            </a:pPr>
            <a:r>
              <a:rPr lang="en-GB" altLang="en-US" sz="2800" smtClean="0">
                <a:solidFill>
                  <a:srgbClr val="000099"/>
                </a:solidFill>
                <a:latin typeface="Tahoma" pitchFamily="34" charset="0"/>
                <a:cs typeface="Tahoma" pitchFamily="34" charset="0"/>
              </a:rPr>
              <a:t>	</a:t>
            </a:r>
            <a:r>
              <a:rPr lang="en-GB" altLang="en-US" sz="2800" smtClean="0">
                <a:solidFill>
                  <a:srgbClr val="92D050"/>
                </a:solidFill>
                <a:latin typeface="Tahoma" pitchFamily="34" charset="0"/>
                <a:cs typeface="Tahoma" pitchFamily="34" charset="0"/>
              </a:rPr>
              <a:t>cost benefit; cost utility; Return on Investment; Cost Consequence Analysis (CCA)</a:t>
            </a:r>
          </a:p>
          <a:p>
            <a:pPr marL="514350" indent="-514350">
              <a:buFontTx/>
              <a:buNone/>
            </a:pPr>
            <a:endParaRPr lang="en-GB" altLang="en-US" sz="2800" smtClean="0">
              <a:solidFill>
                <a:srgbClr val="92D050"/>
              </a:solidFill>
              <a:latin typeface="Tahoma" pitchFamily="34" charset="0"/>
              <a:cs typeface="Tahoma" pitchFamily="34" charset="0"/>
            </a:endParaRPr>
          </a:p>
          <a:p>
            <a:pPr marL="514350" indent="-514350">
              <a:buFontTx/>
              <a:buAutoNum type="arabicPeriod" startAt="7"/>
            </a:pPr>
            <a:endParaRPr lang="en-GB" altLang="en-US" sz="2800" smtClean="0">
              <a:solidFill>
                <a:srgbClr val="92D050"/>
              </a:solidFill>
              <a:latin typeface="Tahoma" pitchFamily="34" charset="0"/>
              <a:cs typeface="Tahoma" pitchFamily="34" charset="0"/>
            </a:endParaRPr>
          </a:p>
          <a:p>
            <a:pPr marL="514350" indent="-514350">
              <a:buFontTx/>
              <a:buAutoNum type="arabicPeriod" startAt="7"/>
            </a:pPr>
            <a:endParaRPr lang="en-GB" altLang="en-US" sz="2800" smtClean="0">
              <a:solidFill>
                <a:srgbClr val="92D050"/>
              </a:solidFill>
              <a:latin typeface="Tahoma" pitchFamily="34" charset="0"/>
              <a:cs typeface="Tahoma" pitchFamily="34" charset="0"/>
            </a:endParaRPr>
          </a:p>
        </p:txBody>
      </p:sp>
    </p:spTree>
    <p:extLst>
      <p:ext uri="{BB962C8B-B14F-4D97-AF65-F5344CB8AC3E}">
        <p14:creationId xmlns:p14="http://schemas.microsoft.com/office/powerpoint/2010/main" val="3230473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1700808"/>
            <a:ext cx="6912768" cy="1477328"/>
          </a:xfrm>
          <a:prstGeom prst="rect">
            <a:avLst/>
          </a:prstGeom>
          <a:noFill/>
        </p:spPr>
        <p:txBody>
          <a:bodyPr wrap="square" rtlCol="0">
            <a:spAutoFit/>
          </a:bodyPr>
          <a:lstStyle/>
          <a:p>
            <a:pPr algn="ctr" fontAlgn="auto">
              <a:spcBef>
                <a:spcPts val="0"/>
              </a:spcBef>
              <a:spcAft>
                <a:spcPts val="0"/>
              </a:spcAft>
            </a:pPr>
            <a:r>
              <a:rPr lang="en-GB" sz="5400" b="1" dirty="0" smtClean="0">
                <a:solidFill>
                  <a:srgbClr val="F79646">
                    <a:lumMod val="60000"/>
                    <a:lumOff val="40000"/>
                  </a:srgbClr>
                </a:solidFill>
                <a:latin typeface="AR DARLING" panose="02000000000000000000" pitchFamily="2" charset="0"/>
              </a:rPr>
              <a:t>Pink and Fluffy HWS</a:t>
            </a:r>
          </a:p>
          <a:p>
            <a:pPr algn="ctr" fontAlgn="auto">
              <a:spcBef>
                <a:spcPts val="0"/>
              </a:spcBef>
              <a:spcAft>
                <a:spcPts val="0"/>
              </a:spcAft>
            </a:pPr>
            <a:r>
              <a:rPr lang="en-GB" sz="3600" b="1" dirty="0" smtClean="0">
                <a:solidFill>
                  <a:srgbClr val="F79646">
                    <a:lumMod val="60000"/>
                    <a:lumOff val="40000"/>
                  </a:srgbClr>
                </a:solidFill>
                <a:latin typeface="AR DARLING" panose="02000000000000000000" pitchFamily="2" charset="0"/>
                <a:ea typeface="Tahoma" panose="020B0604030504040204" pitchFamily="34" charset="0"/>
                <a:cs typeface="Tahoma" panose="020B0604030504040204" pitchFamily="34" charset="0"/>
              </a:rPr>
              <a:t>PC Policy Bingo</a:t>
            </a:r>
            <a:endParaRPr lang="en-GB" sz="3600"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23528" y="4149080"/>
            <a:ext cx="8496944" cy="1354217"/>
          </a:xfrm>
          <a:prstGeom prst="rect">
            <a:avLst/>
          </a:prstGeom>
          <a:noFill/>
        </p:spPr>
        <p:txBody>
          <a:bodyPr wrap="square" rtlCol="0">
            <a:spAutoFit/>
          </a:bodyPr>
          <a:lstStyle/>
          <a:p>
            <a:pPr algn="ctr" fontAlgn="auto">
              <a:spcBef>
                <a:spcPts val="0"/>
              </a:spcBef>
              <a:spcAft>
                <a:spcPts val="0"/>
              </a:spcAft>
            </a:pPr>
            <a:r>
              <a:rPr lang="en-GB" sz="5400" dirty="0" smtClean="0">
                <a:solidFill>
                  <a:prstClr val="black"/>
                </a:solidFill>
                <a:latin typeface="Impact" panose="020B0806030902050204" pitchFamily="34" charset="0"/>
              </a:rPr>
              <a:t>Lean and Competent HWS</a:t>
            </a:r>
          </a:p>
          <a:p>
            <a:pPr fontAlgn="auto">
              <a:spcBef>
                <a:spcPts val="0"/>
              </a:spcBef>
              <a:spcAft>
                <a:spcPts val="0"/>
              </a:spcAft>
            </a:pPr>
            <a:r>
              <a:rPr lang="en-GB" sz="2800" dirty="0" smtClean="0">
                <a:solidFill>
                  <a:prstClr val="black"/>
                </a:solidFill>
                <a:latin typeface="Tahoma"/>
              </a:rPr>
              <a:t> Realistic targets; considered means; accountability</a:t>
            </a:r>
            <a:endParaRPr lang="en-GB"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604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edge">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4450"/>
            <a:ext cx="8229600" cy="1143000"/>
          </a:xfrm>
        </p:spPr>
        <p:txBody>
          <a:bodyPr/>
          <a:lstStyle/>
          <a:p>
            <a:pPr eaLnBrk="1" hangingPunct="1"/>
            <a:r>
              <a:rPr lang="en-US" altLang="en-US" sz="3600" smtClean="0">
                <a:solidFill>
                  <a:srgbClr val="6666FF"/>
                </a:solidFill>
                <a:latin typeface="Tahoma" pitchFamily="34" charset="0"/>
              </a:rPr>
              <a:t>Return on Investment</a:t>
            </a:r>
          </a:p>
        </p:txBody>
      </p:sp>
      <p:sp>
        <p:nvSpPr>
          <p:cNvPr id="15363" name="Text Box 3"/>
          <p:cNvSpPr txBox="1">
            <a:spLocks noChangeArrowheads="1"/>
          </p:cNvSpPr>
          <p:nvPr/>
        </p:nvSpPr>
        <p:spPr bwMode="auto">
          <a:xfrm>
            <a:off x="7235825" y="5013325"/>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50000"/>
              </a:spcBef>
              <a:spcAft>
                <a:spcPts val="0"/>
              </a:spcAft>
              <a:buFontTx/>
              <a:buNone/>
            </a:pPr>
            <a:endParaRPr lang="en-US" altLang="en-US" sz="2400" b="1">
              <a:solidFill>
                <a:prstClr val="black"/>
              </a:solidFill>
              <a:latin typeface="Tahoma" pitchFamily="34" charset="0"/>
              <a:cs typeface="Arial" charset="0"/>
            </a:endParaRPr>
          </a:p>
        </p:txBody>
      </p:sp>
      <p:sp>
        <p:nvSpPr>
          <p:cNvPr id="15364" name="Text Box 4"/>
          <p:cNvSpPr txBox="1">
            <a:spLocks noChangeArrowheads="1"/>
          </p:cNvSpPr>
          <p:nvPr/>
        </p:nvSpPr>
        <p:spPr bwMode="auto">
          <a:xfrm>
            <a:off x="6372225" y="6299200"/>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50000"/>
              </a:spcBef>
              <a:spcAft>
                <a:spcPts val="0"/>
              </a:spcAft>
              <a:buFontTx/>
              <a:buNone/>
            </a:pPr>
            <a:endParaRPr lang="en-US" altLang="en-US" sz="1800">
              <a:solidFill>
                <a:prstClr val="black"/>
              </a:solidFill>
              <a:latin typeface="Tahoma" pitchFamily="34" charset="0"/>
              <a:cs typeface="Arial" charset="0"/>
            </a:endParaRPr>
          </a:p>
        </p:txBody>
      </p:sp>
      <p:sp>
        <p:nvSpPr>
          <p:cNvPr id="15365" name="Text Box 5"/>
          <p:cNvSpPr txBox="1">
            <a:spLocks noChangeArrowheads="1"/>
          </p:cNvSpPr>
          <p:nvPr/>
        </p:nvSpPr>
        <p:spPr bwMode="auto">
          <a:xfrm>
            <a:off x="6980238" y="35210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endParaRPr lang="en-US" altLang="en-US" sz="1800">
              <a:solidFill>
                <a:prstClr val="black"/>
              </a:solidFill>
            </a:endParaRPr>
          </a:p>
        </p:txBody>
      </p:sp>
      <p:grpSp>
        <p:nvGrpSpPr>
          <p:cNvPr id="15366" name="Group 6"/>
          <p:cNvGrpSpPr>
            <a:grpSpLocks/>
          </p:cNvGrpSpPr>
          <p:nvPr/>
        </p:nvGrpSpPr>
        <p:grpSpPr bwMode="auto">
          <a:xfrm>
            <a:off x="4572000" y="2419350"/>
            <a:ext cx="3168650" cy="3530600"/>
            <a:chOff x="3016" y="1524"/>
            <a:chExt cx="1996" cy="2224"/>
          </a:xfrm>
        </p:grpSpPr>
        <p:sp>
          <p:nvSpPr>
            <p:cNvPr id="15373" name="AutoShape 7"/>
            <p:cNvSpPr>
              <a:spLocks noChangeArrowheads="1"/>
            </p:cNvSpPr>
            <p:nvPr/>
          </p:nvSpPr>
          <p:spPr bwMode="auto">
            <a:xfrm rot="-5400000">
              <a:off x="3991" y="1458"/>
              <a:ext cx="227" cy="1814"/>
            </a:xfrm>
            <a:prstGeom prst="triangle">
              <a:avLst>
                <a:gd name="adj" fmla="val 50000"/>
              </a:avLst>
            </a:prstGeom>
            <a:solidFill>
              <a:srgbClr val="FF0066"/>
            </a:solidFill>
            <a:ln w="9525" algn="ctr">
              <a:solidFill>
                <a:schemeClr val="tx1"/>
              </a:solidFill>
              <a:miter lim="800000"/>
              <a:headEnd/>
              <a:tailEnd/>
            </a:ln>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endParaRPr lang="en-US" altLang="en-US" sz="1800">
                <a:solidFill>
                  <a:prstClr val="black"/>
                </a:solidFill>
              </a:endParaRPr>
            </a:p>
          </p:txBody>
        </p:sp>
        <p:sp>
          <p:nvSpPr>
            <p:cNvPr id="15374" name="AutoShape 8"/>
            <p:cNvSpPr>
              <a:spLocks noChangeArrowheads="1"/>
            </p:cNvSpPr>
            <p:nvPr/>
          </p:nvSpPr>
          <p:spPr bwMode="auto">
            <a:xfrm rot="-2700000">
              <a:off x="3788" y="2070"/>
              <a:ext cx="317" cy="1678"/>
            </a:xfrm>
            <a:prstGeom prst="rtTriangle">
              <a:avLst/>
            </a:prstGeom>
            <a:solidFill>
              <a:srgbClr val="FFFF00"/>
            </a:solidFill>
            <a:ln w="9525" algn="ctr">
              <a:solidFill>
                <a:schemeClr val="tx1"/>
              </a:solidFill>
              <a:miter lim="800000"/>
              <a:headEnd/>
              <a:tailEnd/>
            </a:ln>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endParaRPr lang="en-US" altLang="en-US" sz="1800">
                <a:solidFill>
                  <a:prstClr val="black"/>
                </a:solidFill>
              </a:endParaRPr>
            </a:p>
          </p:txBody>
        </p:sp>
        <p:sp>
          <p:nvSpPr>
            <p:cNvPr id="15375" name="AutoShape 9"/>
            <p:cNvSpPr>
              <a:spLocks noChangeArrowheads="1"/>
            </p:cNvSpPr>
            <p:nvPr/>
          </p:nvSpPr>
          <p:spPr bwMode="auto">
            <a:xfrm rot="-4200000">
              <a:off x="3969" y="1707"/>
              <a:ext cx="317" cy="1678"/>
            </a:xfrm>
            <a:prstGeom prst="rtTriangle">
              <a:avLst/>
            </a:prstGeom>
            <a:solidFill>
              <a:srgbClr val="9999FF"/>
            </a:solidFill>
            <a:ln w="9525" algn="ctr">
              <a:solidFill>
                <a:schemeClr val="tx1"/>
              </a:solidFill>
              <a:miter lim="800000"/>
              <a:headEnd/>
              <a:tailEnd/>
            </a:ln>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endParaRPr lang="en-US" altLang="en-US" sz="1800">
                <a:solidFill>
                  <a:prstClr val="black"/>
                </a:solidFill>
              </a:endParaRPr>
            </a:p>
          </p:txBody>
        </p:sp>
        <p:sp>
          <p:nvSpPr>
            <p:cNvPr id="15376" name="AutoShape 10"/>
            <p:cNvSpPr>
              <a:spLocks noChangeArrowheads="1"/>
            </p:cNvSpPr>
            <p:nvPr/>
          </p:nvSpPr>
          <p:spPr bwMode="auto">
            <a:xfrm rot="-7500000">
              <a:off x="3696" y="844"/>
              <a:ext cx="318" cy="1678"/>
            </a:xfrm>
            <a:prstGeom prst="rtTriangle">
              <a:avLst/>
            </a:prstGeom>
            <a:solidFill>
              <a:srgbClr val="FF6600"/>
            </a:solidFill>
            <a:ln w="9525" algn="ctr">
              <a:solidFill>
                <a:schemeClr val="tx1"/>
              </a:solidFill>
              <a:miter lim="800000"/>
              <a:headEnd/>
              <a:tailEnd/>
            </a:ln>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endParaRPr lang="en-US" altLang="en-US" sz="1800">
                <a:solidFill>
                  <a:prstClr val="black"/>
                </a:solidFill>
              </a:endParaRPr>
            </a:p>
          </p:txBody>
        </p:sp>
        <p:sp>
          <p:nvSpPr>
            <p:cNvPr id="15377" name="AutoShape 11"/>
            <p:cNvSpPr>
              <a:spLocks noChangeArrowheads="1"/>
            </p:cNvSpPr>
            <p:nvPr/>
          </p:nvSpPr>
          <p:spPr bwMode="auto">
            <a:xfrm rot="-6300000">
              <a:off x="3924" y="1071"/>
              <a:ext cx="317" cy="1769"/>
            </a:xfrm>
            <a:prstGeom prst="rtTriangle">
              <a:avLst/>
            </a:prstGeom>
            <a:solidFill>
              <a:schemeClr val="folHlink"/>
            </a:solidFill>
            <a:ln w="9525" algn="ctr">
              <a:solidFill>
                <a:schemeClr val="tx1"/>
              </a:solidFill>
              <a:miter lim="800000"/>
              <a:headEnd/>
              <a:tailEnd/>
            </a:ln>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endParaRPr lang="en-US" altLang="en-US" sz="1800">
                <a:solidFill>
                  <a:prstClr val="black"/>
                </a:solidFill>
              </a:endParaRPr>
            </a:p>
          </p:txBody>
        </p:sp>
      </p:grpSp>
      <p:sp>
        <p:nvSpPr>
          <p:cNvPr id="15367" name="Text Box 12"/>
          <p:cNvSpPr txBox="1">
            <a:spLocks noChangeArrowheads="1"/>
          </p:cNvSpPr>
          <p:nvPr/>
        </p:nvSpPr>
        <p:spPr bwMode="auto">
          <a:xfrm>
            <a:off x="7740650" y="4292600"/>
            <a:ext cx="130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800">
                <a:solidFill>
                  <a:srgbClr val="003399"/>
                </a:solidFill>
              </a:rPr>
              <a:t>Crime and </a:t>
            </a:r>
          </a:p>
          <a:p>
            <a:pPr algn="ctr" eaLnBrk="1" fontAlgn="auto" hangingPunct="1">
              <a:spcBef>
                <a:spcPct val="0"/>
              </a:spcBef>
              <a:spcAft>
                <a:spcPts val="0"/>
              </a:spcAft>
              <a:buFontTx/>
              <a:buNone/>
            </a:pPr>
            <a:r>
              <a:rPr lang="en-GB" altLang="en-US" sz="1800">
                <a:solidFill>
                  <a:srgbClr val="003399"/>
                </a:solidFill>
              </a:rPr>
              <a:t>Disorder</a:t>
            </a:r>
          </a:p>
        </p:txBody>
      </p:sp>
      <p:sp>
        <p:nvSpPr>
          <p:cNvPr id="15368" name="Text Box 13"/>
          <p:cNvSpPr txBox="1">
            <a:spLocks noChangeArrowheads="1"/>
          </p:cNvSpPr>
          <p:nvPr/>
        </p:nvSpPr>
        <p:spPr bwMode="auto">
          <a:xfrm>
            <a:off x="7423150" y="5516563"/>
            <a:ext cx="172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r>
              <a:rPr lang="en-GB" altLang="en-US" sz="1800">
                <a:solidFill>
                  <a:srgbClr val="003399"/>
                </a:solidFill>
              </a:rPr>
              <a:t>Unemployment</a:t>
            </a:r>
          </a:p>
        </p:txBody>
      </p:sp>
      <p:sp>
        <p:nvSpPr>
          <p:cNvPr id="15369" name="Text Box 14"/>
          <p:cNvSpPr txBox="1">
            <a:spLocks noChangeArrowheads="1"/>
          </p:cNvSpPr>
          <p:nvPr/>
        </p:nvSpPr>
        <p:spPr bwMode="auto">
          <a:xfrm>
            <a:off x="7812088" y="2439988"/>
            <a:ext cx="1289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r>
              <a:rPr lang="en-GB" altLang="en-US" sz="1800">
                <a:solidFill>
                  <a:srgbClr val="003399"/>
                </a:solidFill>
              </a:rPr>
              <a:t>A &amp; E and</a:t>
            </a:r>
          </a:p>
          <a:p>
            <a:pPr eaLnBrk="1" fontAlgn="auto" hangingPunct="1">
              <a:spcBef>
                <a:spcPct val="0"/>
              </a:spcBef>
              <a:spcAft>
                <a:spcPts val="0"/>
              </a:spcAft>
              <a:buFontTx/>
              <a:buNone/>
            </a:pPr>
            <a:r>
              <a:rPr lang="en-GB" altLang="en-US" sz="1800">
                <a:solidFill>
                  <a:srgbClr val="003399"/>
                </a:solidFill>
              </a:rPr>
              <a:t>Healthcare</a:t>
            </a:r>
          </a:p>
        </p:txBody>
      </p:sp>
      <p:sp>
        <p:nvSpPr>
          <p:cNvPr id="15370" name="Text Box 15"/>
          <p:cNvSpPr txBox="1">
            <a:spLocks noChangeArrowheads="1"/>
          </p:cNvSpPr>
          <p:nvPr/>
        </p:nvSpPr>
        <p:spPr bwMode="auto">
          <a:xfrm>
            <a:off x="8080375" y="3429000"/>
            <a:ext cx="806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800">
                <a:solidFill>
                  <a:srgbClr val="003399"/>
                </a:solidFill>
              </a:rPr>
              <a:t>Social</a:t>
            </a:r>
          </a:p>
          <a:p>
            <a:pPr algn="ctr" eaLnBrk="1" fontAlgn="auto" hangingPunct="1">
              <a:spcBef>
                <a:spcPct val="0"/>
              </a:spcBef>
              <a:spcAft>
                <a:spcPts val="0"/>
              </a:spcAft>
              <a:buFontTx/>
              <a:buNone/>
            </a:pPr>
            <a:r>
              <a:rPr lang="en-GB" altLang="en-US" sz="1800">
                <a:solidFill>
                  <a:srgbClr val="003399"/>
                </a:solidFill>
              </a:rPr>
              <a:t>Care</a:t>
            </a:r>
          </a:p>
        </p:txBody>
      </p:sp>
      <p:sp>
        <p:nvSpPr>
          <p:cNvPr id="15371" name="Text Box 16"/>
          <p:cNvSpPr txBox="1">
            <a:spLocks noChangeArrowheads="1"/>
          </p:cNvSpPr>
          <p:nvPr/>
        </p:nvSpPr>
        <p:spPr bwMode="auto">
          <a:xfrm>
            <a:off x="7524750" y="1268413"/>
            <a:ext cx="13684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50000"/>
              </a:spcBef>
              <a:spcAft>
                <a:spcPts val="0"/>
              </a:spcAft>
              <a:buFontTx/>
              <a:buNone/>
            </a:pPr>
            <a:r>
              <a:rPr lang="en-GB" altLang="en-US" sz="1800">
                <a:solidFill>
                  <a:srgbClr val="003399"/>
                </a:solidFill>
              </a:rPr>
              <a:t>Poor educationalattainment</a:t>
            </a:r>
          </a:p>
        </p:txBody>
      </p:sp>
      <p:sp>
        <p:nvSpPr>
          <p:cNvPr id="15372" name="Text Box 17"/>
          <p:cNvSpPr txBox="1">
            <a:spLocks noChangeArrowheads="1"/>
          </p:cNvSpPr>
          <p:nvPr/>
        </p:nvSpPr>
        <p:spPr bwMode="auto">
          <a:xfrm>
            <a:off x="107950" y="3567113"/>
            <a:ext cx="4730750" cy="379412"/>
          </a:xfrm>
          <a:prstGeom prst="rect">
            <a:avLst/>
          </a:prstGeom>
          <a:solidFill>
            <a:srgbClr val="66FFFF"/>
          </a:solidFill>
          <a:ln w="12700" algn="ctr">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r>
              <a:rPr lang="en-GB" altLang="en-US" sz="1800">
                <a:solidFill>
                  <a:srgbClr val="003399"/>
                </a:solidFill>
              </a:rPr>
              <a:t>Reduction of Alcohol Related Harm Prevents</a:t>
            </a:r>
          </a:p>
        </p:txBody>
      </p:sp>
    </p:spTree>
    <p:extLst>
      <p:ext uri="{BB962C8B-B14F-4D97-AF65-F5344CB8AC3E}">
        <p14:creationId xmlns:p14="http://schemas.microsoft.com/office/powerpoint/2010/main" val="33687228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a:xfrm>
            <a:off x="468313" y="260350"/>
            <a:ext cx="8229600" cy="1143000"/>
          </a:xfrm>
        </p:spPr>
        <p:txBody>
          <a:bodyPr/>
          <a:lstStyle/>
          <a:p>
            <a:pPr eaLnBrk="1" hangingPunct="1"/>
            <a:r>
              <a:rPr lang="en-GB" altLang="en-US" sz="2800" b="1" smtClean="0">
                <a:solidFill>
                  <a:srgbClr val="000099"/>
                </a:solidFill>
                <a:latin typeface="Tahoma" pitchFamily="34" charset="0"/>
                <a:cs typeface="Tahoma" pitchFamily="34" charset="0"/>
              </a:rPr>
              <a:t>10 Steps to Population Level Outcomes</a:t>
            </a:r>
          </a:p>
        </p:txBody>
      </p:sp>
      <p:sp>
        <p:nvSpPr>
          <p:cNvPr id="62467" name="Content Placeholder 4"/>
          <p:cNvSpPr>
            <a:spLocks noGrp="1"/>
          </p:cNvSpPr>
          <p:nvPr>
            <p:ph idx="1"/>
          </p:nvPr>
        </p:nvSpPr>
        <p:spPr>
          <a:xfrm>
            <a:off x="250825" y="1557338"/>
            <a:ext cx="8569325" cy="4525962"/>
          </a:xfrm>
        </p:spPr>
        <p:txBody>
          <a:bodyPr/>
          <a:lstStyle/>
          <a:p>
            <a:pPr marL="514350" indent="-339725">
              <a:buFontTx/>
              <a:buAutoNum type="arabicPeriod" startAt="9"/>
              <a:tabLst>
                <a:tab pos="536575" algn="l"/>
              </a:tabLst>
            </a:pPr>
            <a:endParaRPr lang="en-GB" altLang="en-US" sz="2800" smtClean="0">
              <a:solidFill>
                <a:srgbClr val="000099"/>
              </a:solidFill>
              <a:latin typeface="Tahoma" pitchFamily="34" charset="0"/>
              <a:cs typeface="Tahoma" pitchFamily="34" charset="0"/>
            </a:endParaRPr>
          </a:p>
          <a:p>
            <a:pPr marL="514350" indent="-339725">
              <a:buFontTx/>
              <a:buAutoNum type="arabicPeriod" startAt="9"/>
              <a:tabLst>
                <a:tab pos="536575" algn="l"/>
              </a:tabLst>
            </a:pPr>
            <a:endParaRPr lang="en-GB" altLang="en-US" sz="2800" smtClean="0">
              <a:solidFill>
                <a:srgbClr val="000099"/>
              </a:solidFill>
              <a:latin typeface="Tahoma" pitchFamily="34" charset="0"/>
              <a:cs typeface="Tahoma" pitchFamily="34" charset="0"/>
            </a:endParaRPr>
          </a:p>
          <a:p>
            <a:pPr marL="514350" indent="-339725">
              <a:buFontTx/>
              <a:buAutoNum type="arabicPeriod" startAt="9"/>
              <a:tabLst>
                <a:tab pos="536575" algn="l"/>
              </a:tabLst>
            </a:pPr>
            <a:r>
              <a:rPr lang="en-GB" altLang="en-US" sz="2800" smtClean="0">
                <a:solidFill>
                  <a:srgbClr val="000099"/>
                </a:solidFill>
                <a:latin typeface="Tahoma" pitchFamily="34" charset="0"/>
                <a:cs typeface="Tahoma" pitchFamily="34" charset="0"/>
              </a:rPr>
              <a:t>Whole system approach</a:t>
            </a:r>
          </a:p>
          <a:p>
            <a:pPr marL="514350" indent="-339725">
              <a:buFontTx/>
              <a:buNone/>
              <a:tabLst>
                <a:tab pos="536575" algn="l"/>
              </a:tabLst>
            </a:pPr>
            <a:r>
              <a:rPr lang="en-GB" altLang="en-US" sz="2800" smtClean="0">
                <a:solidFill>
                  <a:srgbClr val="000099"/>
                </a:solidFill>
                <a:latin typeface="Tahoma" pitchFamily="34" charset="0"/>
                <a:cs typeface="Tahoma" pitchFamily="34" charset="0"/>
              </a:rPr>
              <a:t>	</a:t>
            </a:r>
            <a:r>
              <a:rPr lang="en-GB" altLang="en-US" sz="2800" smtClean="0">
                <a:solidFill>
                  <a:srgbClr val="92D050"/>
                </a:solidFill>
                <a:latin typeface="Tahoma" pitchFamily="34" charset="0"/>
                <a:cs typeface="Tahoma" pitchFamily="34" charset="0"/>
              </a:rPr>
              <a:t>population level; through communities; services</a:t>
            </a:r>
          </a:p>
          <a:p>
            <a:pPr marL="514350" indent="-339725">
              <a:buFontTx/>
              <a:buNone/>
              <a:tabLst>
                <a:tab pos="536575" algn="l"/>
              </a:tabLst>
            </a:pPr>
            <a:endParaRPr lang="en-GB" altLang="en-US" sz="2800" smtClean="0">
              <a:solidFill>
                <a:srgbClr val="000099"/>
              </a:solidFill>
              <a:latin typeface="Tahoma" pitchFamily="34" charset="0"/>
              <a:cs typeface="Tahoma" pitchFamily="34" charset="0"/>
            </a:endParaRPr>
          </a:p>
        </p:txBody>
      </p:sp>
    </p:spTree>
    <p:extLst>
      <p:ext uri="{BB962C8B-B14F-4D97-AF65-F5344CB8AC3E}">
        <p14:creationId xmlns:p14="http://schemas.microsoft.com/office/powerpoint/2010/main" val="21848053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006725" y="2984500"/>
            <a:ext cx="314801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800" b="1" dirty="0">
                <a:solidFill>
                  <a:srgbClr val="000099"/>
                </a:solidFill>
              </a:rPr>
              <a:t>Partnership, </a:t>
            </a:r>
          </a:p>
          <a:p>
            <a:pPr algn="ctr" eaLnBrk="1" fontAlgn="auto" hangingPunct="1">
              <a:spcBef>
                <a:spcPct val="0"/>
              </a:spcBef>
              <a:spcAft>
                <a:spcPts val="0"/>
              </a:spcAft>
              <a:buFontTx/>
              <a:buNone/>
            </a:pPr>
            <a:r>
              <a:rPr lang="en-GB" altLang="en-US" sz="1800" b="1" dirty="0">
                <a:solidFill>
                  <a:srgbClr val="000099"/>
                </a:solidFill>
              </a:rPr>
              <a:t>Vision and Strategy,</a:t>
            </a:r>
          </a:p>
          <a:p>
            <a:pPr algn="ctr" eaLnBrk="1" fontAlgn="auto" hangingPunct="1">
              <a:spcBef>
                <a:spcPct val="0"/>
              </a:spcBef>
              <a:spcAft>
                <a:spcPts val="0"/>
              </a:spcAft>
              <a:buFontTx/>
              <a:buNone/>
            </a:pPr>
            <a:r>
              <a:rPr lang="en-GB" altLang="en-US" sz="1800" b="1" dirty="0">
                <a:solidFill>
                  <a:srgbClr val="000099"/>
                </a:solidFill>
              </a:rPr>
              <a:t>Leadership and Engagement</a:t>
            </a:r>
          </a:p>
        </p:txBody>
      </p:sp>
      <p:sp>
        <p:nvSpPr>
          <p:cNvPr id="55299" name="AutoShape 3"/>
          <p:cNvSpPr>
            <a:spLocks noChangeArrowheads="1"/>
          </p:cNvSpPr>
          <p:nvPr/>
        </p:nvSpPr>
        <p:spPr bwMode="auto">
          <a:xfrm>
            <a:off x="2181225" y="942975"/>
            <a:ext cx="4786313" cy="3803650"/>
          </a:xfrm>
          <a:prstGeom prst="triangle">
            <a:avLst>
              <a:gd name="adj" fmla="val 50000"/>
            </a:avLst>
          </a:prstGeom>
          <a:noFill/>
          <a:ln w="9525" algn="in">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endParaRPr lang="en-US" altLang="en-US" sz="1800">
              <a:solidFill>
                <a:srgbClr val="000000"/>
              </a:solidFill>
            </a:endParaRPr>
          </a:p>
        </p:txBody>
      </p:sp>
      <p:sp>
        <p:nvSpPr>
          <p:cNvPr id="55300" name="Text Box 4"/>
          <p:cNvSpPr txBox="1">
            <a:spLocks noChangeArrowheads="1"/>
          </p:cNvSpPr>
          <p:nvPr/>
        </p:nvSpPr>
        <p:spPr bwMode="auto">
          <a:xfrm>
            <a:off x="3486150" y="333375"/>
            <a:ext cx="22320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800" b="1" dirty="0" smtClean="0">
                <a:solidFill>
                  <a:srgbClr val="000099"/>
                </a:solidFill>
              </a:rPr>
              <a:t>Civic Level</a:t>
            </a:r>
            <a:endParaRPr lang="en-GB" altLang="en-US" sz="1800" b="1" dirty="0">
              <a:solidFill>
                <a:srgbClr val="000099"/>
              </a:solidFill>
            </a:endParaRPr>
          </a:p>
          <a:p>
            <a:pPr algn="ctr" eaLnBrk="1" fontAlgn="auto" hangingPunct="1">
              <a:spcBef>
                <a:spcPct val="0"/>
              </a:spcBef>
              <a:spcAft>
                <a:spcPts val="0"/>
              </a:spcAft>
              <a:buFontTx/>
              <a:buNone/>
            </a:pPr>
            <a:r>
              <a:rPr lang="en-GB" altLang="en-US" sz="1800" b="1" dirty="0">
                <a:solidFill>
                  <a:srgbClr val="000099"/>
                </a:solidFill>
              </a:rPr>
              <a:t>Interventions</a:t>
            </a:r>
          </a:p>
        </p:txBody>
      </p:sp>
      <p:sp>
        <p:nvSpPr>
          <p:cNvPr id="55301" name="Text Box 5"/>
          <p:cNvSpPr txBox="1">
            <a:spLocks noChangeArrowheads="1"/>
          </p:cNvSpPr>
          <p:nvPr/>
        </p:nvSpPr>
        <p:spPr bwMode="auto">
          <a:xfrm>
            <a:off x="5856288" y="4778375"/>
            <a:ext cx="23098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800" b="1">
                <a:solidFill>
                  <a:srgbClr val="000099"/>
                </a:solidFill>
              </a:rPr>
              <a:t>Intervention Through Communities</a:t>
            </a:r>
          </a:p>
        </p:txBody>
      </p:sp>
      <p:sp>
        <p:nvSpPr>
          <p:cNvPr id="55302" name="Text Box 6"/>
          <p:cNvSpPr txBox="1">
            <a:spLocks noChangeArrowheads="1"/>
          </p:cNvSpPr>
          <p:nvPr/>
        </p:nvSpPr>
        <p:spPr bwMode="auto">
          <a:xfrm>
            <a:off x="1109663" y="4778375"/>
            <a:ext cx="215423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800" b="1">
                <a:solidFill>
                  <a:srgbClr val="000099"/>
                </a:solidFill>
              </a:rPr>
              <a:t>Intervention Through</a:t>
            </a:r>
          </a:p>
          <a:p>
            <a:pPr algn="ctr" eaLnBrk="1" fontAlgn="auto" hangingPunct="1">
              <a:spcBef>
                <a:spcPct val="0"/>
              </a:spcBef>
              <a:spcAft>
                <a:spcPts val="0"/>
              </a:spcAft>
              <a:buFontTx/>
              <a:buNone/>
            </a:pPr>
            <a:r>
              <a:rPr lang="en-GB" altLang="en-US" sz="1800" b="1">
                <a:solidFill>
                  <a:srgbClr val="000099"/>
                </a:solidFill>
              </a:rPr>
              <a:t> Services</a:t>
            </a:r>
          </a:p>
        </p:txBody>
      </p:sp>
      <p:sp>
        <p:nvSpPr>
          <p:cNvPr id="55303" name="Text Box 7"/>
          <p:cNvSpPr txBox="1">
            <a:spLocks noChangeArrowheads="1"/>
          </p:cNvSpPr>
          <p:nvPr/>
        </p:nvSpPr>
        <p:spPr bwMode="auto">
          <a:xfrm>
            <a:off x="900113" y="1989137"/>
            <a:ext cx="3148012"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600" b="1" dirty="0">
                <a:solidFill>
                  <a:srgbClr val="FF0000"/>
                </a:solidFill>
              </a:rPr>
              <a:t>Systematic and scaled interventions through </a:t>
            </a:r>
          </a:p>
          <a:p>
            <a:pPr algn="ctr" eaLnBrk="1" fontAlgn="auto" hangingPunct="1">
              <a:spcBef>
                <a:spcPct val="0"/>
              </a:spcBef>
              <a:spcAft>
                <a:spcPts val="0"/>
              </a:spcAft>
              <a:buFontTx/>
              <a:buNone/>
            </a:pPr>
            <a:r>
              <a:rPr lang="en-GB" altLang="en-US" sz="1600" b="1" dirty="0">
                <a:solidFill>
                  <a:srgbClr val="FF0000"/>
                </a:solidFill>
              </a:rPr>
              <a:t>services</a:t>
            </a:r>
          </a:p>
          <a:p>
            <a:pPr algn="ctr" eaLnBrk="1" fontAlgn="auto" hangingPunct="1">
              <a:spcBef>
                <a:spcPct val="0"/>
              </a:spcBef>
              <a:spcAft>
                <a:spcPts val="0"/>
              </a:spcAft>
              <a:buFontTx/>
              <a:buNone/>
            </a:pPr>
            <a:r>
              <a:rPr lang="en-GB" altLang="en-US" sz="1800" b="1" dirty="0">
                <a:solidFill>
                  <a:srgbClr val="FF0000"/>
                </a:solidFill>
              </a:rPr>
              <a:t> </a:t>
            </a:r>
            <a:endParaRPr lang="en-GB" altLang="en-US" sz="1800" dirty="0">
              <a:solidFill>
                <a:srgbClr val="FF0000"/>
              </a:solidFill>
            </a:endParaRPr>
          </a:p>
        </p:txBody>
      </p:sp>
      <p:sp>
        <p:nvSpPr>
          <p:cNvPr id="55304" name="Text Box 8"/>
          <p:cNvSpPr txBox="1">
            <a:spLocks noChangeArrowheads="1"/>
          </p:cNvSpPr>
          <p:nvPr/>
        </p:nvSpPr>
        <p:spPr bwMode="auto">
          <a:xfrm>
            <a:off x="5233988" y="1989138"/>
            <a:ext cx="3148012"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600" b="1" dirty="0">
                <a:solidFill>
                  <a:srgbClr val="FF0000"/>
                </a:solidFill>
              </a:rPr>
              <a:t>Systematic community engagement</a:t>
            </a:r>
          </a:p>
        </p:txBody>
      </p:sp>
      <p:sp>
        <p:nvSpPr>
          <p:cNvPr id="55305" name="Text Box 9"/>
          <p:cNvSpPr txBox="1">
            <a:spLocks noChangeArrowheads="1"/>
          </p:cNvSpPr>
          <p:nvPr/>
        </p:nvSpPr>
        <p:spPr bwMode="auto">
          <a:xfrm>
            <a:off x="2946400" y="5270500"/>
            <a:ext cx="32750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800" b="1" dirty="0">
                <a:solidFill>
                  <a:srgbClr val="000099"/>
                </a:solidFill>
              </a:rPr>
              <a:t> </a:t>
            </a:r>
            <a:r>
              <a:rPr lang="en-GB" altLang="en-US" sz="1600" b="1" dirty="0">
                <a:solidFill>
                  <a:srgbClr val="FF0000"/>
                </a:solidFill>
              </a:rPr>
              <a:t>Service engagement </a:t>
            </a:r>
          </a:p>
          <a:p>
            <a:pPr algn="ctr" eaLnBrk="1" fontAlgn="auto" hangingPunct="1">
              <a:spcBef>
                <a:spcPct val="0"/>
              </a:spcBef>
              <a:spcAft>
                <a:spcPts val="0"/>
              </a:spcAft>
              <a:buFontTx/>
              <a:buNone/>
            </a:pPr>
            <a:r>
              <a:rPr lang="en-GB" altLang="en-US" sz="1600" b="1" dirty="0">
                <a:solidFill>
                  <a:srgbClr val="FF0000"/>
                </a:solidFill>
              </a:rPr>
              <a:t>with the community</a:t>
            </a:r>
            <a:endParaRPr lang="en-GB" altLang="en-US" sz="1600" dirty="0">
              <a:solidFill>
                <a:srgbClr val="FF0000"/>
              </a:solidFill>
            </a:endParaRPr>
          </a:p>
        </p:txBody>
      </p:sp>
      <p:sp>
        <p:nvSpPr>
          <p:cNvPr id="55306" name="Text Box 10"/>
          <p:cNvSpPr txBox="1">
            <a:spLocks noChangeArrowheads="1"/>
          </p:cNvSpPr>
          <p:nvPr/>
        </p:nvSpPr>
        <p:spPr bwMode="auto">
          <a:xfrm>
            <a:off x="2220913" y="6280150"/>
            <a:ext cx="4799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r>
              <a:rPr lang="en-GB" altLang="en-US" sz="1600">
                <a:solidFill>
                  <a:srgbClr val="4F81BD"/>
                </a:solidFill>
              </a:rPr>
              <a:t> </a:t>
            </a:r>
            <a:r>
              <a:rPr lang="en-GB" altLang="en-US" sz="1600" u="sng">
                <a:solidFill>
                  <a:srgbClr val="000000"/>
                </a:solidFill>
              </a:rPr>
              <a:t>Producing Percentage Change at Population Level</a:t>
            </a:r>
          </a:p>
        </p:txBody>
      </p:sp>
      <p:sp>
        <p:nvSpPr>
          <p:cNvPr id="55307" name="Text Box 11"/>
          <p:cNvSpPr txBox="1">
            <a:spLocks noChangeArrowheads="1"/>
          </p:cNvSpPr>
          <p:nvPr/>
        </p:nvSpPr>
        <p:spPr bwMode="auto">
          <a:xfrm>
            <a:off x="7432675" y="6280150"/>
            <a:ext cx="1120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600">
                <a:solidFill>
                  <a:srgbClr val="000000"/>
                </a:solidFill>
              </a:rPr>
              <a:t>C. Bentley</a:t>
            </a:r>
          </a:p>
          <a:p>
            <a:pPr algn="ctr" eaLnBrk="1" fontAlgn="auto" hangingPunct="1">
              <a:spcBef>
                <a:spcPct val="0"/>
              </a:spcBef>
              <a:spcAft>
                <a:spcPts val="0"/>
              </a:spcAft>
              <a:buFontTx/>
              <a:buNone/>
            </a:pPr>
            <a:r>
              <a:rPr lang="en-GB" altLang="en-US" sz="1600">
                <a:solidFill>
                  <a:srgbClr val="000000"/>
                </a:solidFill>
              </a:rPr>
              <a:t>2007</a:t>
            </a:r>
          </a:p>
        </p:txBody>
      </p:sp>
      <p:sp>
        <p:nvSpPr>
          <p:cNvPr id="2" name="Oval 1"/>
          <p:cNvSpPr/>
          <p:nvPr/>
        </p:nvSpPr>
        <p:spPr>
          <a:xfrm>
            <a:off x="3263900" y="2941638"/>
            <a:ext cx="2592388" cy="1279525"/>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13" name="Oval 12"/>
          <p:cNvSpPr/>
          <p:nvPr/>
        </p:nvSpPr>
        <p:spPr>
          <a:xfrm>
            <a:off x="3275756" y="2947988"/>
            <a:ext cx="2592388" cy="1279525"/>
          </a:xfrm>
          <a:prstGeom prst="ellipse">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800" b="1" dirty="0">
                <a:solidFill>
                  <a:prstClr val="black"/>
                </a:solidFill>
              </a:rPr>
              <a:t>Health and Wellbeing Board</a:t>
            </a:r>
            <a:endParaRPr lang="en-GB" sz="1800" b="1" dirty="0">
              <a:solidFill>
                <a:prstClr val="white"/>
              </a:solidFill>
            </a:endParaRPr>
          </a:p>
        </p:txBody>
      </p:sp>
    </p:spTree>
    <p:extLst>
      <p:ext uri="{BB962C8B-B14F-4D97-AF65-F5344CB8AC3E}">
        <p14:creationId xmlns:p14="http://schemas.microsoft.com/office/powerpoint/2010/main" val="1797382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5300"/>
                                        </p:tgtEl>
                                        <p:attrNameLst>
                                          <p:attrName>r</p:attrName>
                                        </p:attrNameLst>
                                      </p:cBhvr>
                                    </p:animRot>
                                    <p:animRot by="-240000">
                                      <p:cBhvr>
                                        <p:cTn id="7" dur="200" fill="hold">
                                          <p:stCondLst>
                                            <p:cond delay="200"/>
                                          </p:stCondLst>
                                        </p:cTn>
                                        <p:tgtEl>
                                          <p:spTgt spid="55300"/>
                                        </p:tgtEl>
                                        <p:attrNameLst>
                                          <p:attrName>r</p:attrName>
                                        </p:attrNameLst>
                                      </p:cBhvr>
                                    </p:animRot>
                                    <p:animRot by="240000">
                                      <p:cBhvr>
                                        <p:cTn id="8" dur="200" fill="hold">
                                          <p:stCondLst>
                                            <p:cond delay="400"/>
                                          </p:stCondLst>
                                        </p:cTn>
                                        <p:tgtEl>
                                          <p:spTgt spid="55300"/>
                                        </p:tgtEl>
                                        <p:attrNameLst>
                                          <p:attrName>r</p:attrName>
                                        </p:attrNameLst>
                                      </p:cBhvr>
                                    </p:animRot>
                                    <p:animRot by="-240000">
                                      <p:cBhvr>
                                        <p:cTn id="9" dur="200" fill="hold">
                                          <p:stCondLst>
                                            <p:cond delay="600"/>
                                          </p:stCondLst>
                                        </p:cTn>
                                        <p:tgtEl>
                                          <p:spTgt spid="55300"/>
                                        </p:tgtEl>
                                        <p:attrNameLst>
                                          <p:attrName>r</p:attrName>
                                        </p:attrNameLst>
                                      </p:cBhvr>
                                    </p:animRot>
                                    <p:animRot by="120000">
                                      <p:cBhvr>
                                        <p:cTn id="10" dur="200" fill="hold">
                                          <p:stCondLst>
                                            <p:cond delay="800"/>
                                          </p:stCondLst>
                                        </p:cTn>
                                        <p:tgtEl>
                                          <p:spTgt spid="5530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5303"/>
                                        </p:tgtEl>
                                        <p:attrNameLst>
                                          <p:attrName>style.visibility</p:attrName>
                                        </p:attrNameLst>
                                      </p:cBhvr>
                                      <p:to>
                                        <p:strVal val="visible"/>
                                      </p:to>
                                    </p:set>
                                    <p:anim calcmode="lin" valueType="num">
                                      <p:cBhvr>
                                        <p:cTn id="15" dur="500" fill="hold"/>
                                        <p:tgtEl>
                                          <p:spTgt spid="55303"/>
                                        </p:tgtEl>
                                        <p:attrNameLst>
                                          <p:attrName>ppt_w</p:attrName>
                                        </p:attrNameLst>
                                      </p:cBhvr>
                                      <p:tavLst>
                                        <p:tav tm="0">
                                          <p:val>
                                            <p:fltVal val="0"/>
                                          </p:val>
                                        </p:tav>
                                        <p:tav tm="100000">
                                          <p:val>
                                            <p:strVal val="#ppt_w"/>
                                          </p:val>
                                        </p:tav>
                                      </p:tavLst>
                                    </p:anim>
                                    <p:anim calcmode="lin" valueType="num">
                                      <p:cBhvr>
                                        <p:cTn id="16" dur="500" fill="hold"/>
                                        <p:tgtEl>
                                          <p:spTgt spid="55303"/>
                                        </p:tgtEl>
                                        <p:attrNameLst>
                                          <p:attrName>ppt_h</p:attrName>
                                        </p:attrNameLst>
                                      </p:cBhvr>
                                      <p:tavLst>
                                        <p:tav tm="0">
                                          <p:val>
                                            <p:fltVal val="0"/>
                                          </p:val>
                                        </p:tav>
                                        <p:tav tm="100000">
                                          <p:val>
                                            <p:strVal val="#ppt_h"/>
                                          </p:val>
                                        </p:tav>
                                      </p:tavLst>
                                    </p:anim>
                                    <p:animEffect transition="in" filter="fade">
                                      <p:cBhvr>
                                        <p:cTn id="17" dur="500"/>
                                        <p:tgtEl>
                                          <p:spTgt spid="5530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5304"/>
                                        </p:tgtEl>
                                        <p:attrNameLst>
                                          <p:attrName>style.visibility</p:attrName>
                                        </p:attrNameLst>
                                      </p:cBhvr>
                                      <p:to>
                                        <p:strVal val="visible"/>
                                      </p:to>
                                    </p:set>
                                    <p:anim calcmode="lin" valueType="num">
                                      <p:cBhvr>
                                        <p:cTn id="22" dur="500" fill="hold"/>
                                        <p:tgtEl>
                                          <p:spTgt spid="55304"/>
                                        </p:tgtEl>
                                        <p:attrNameLst>
                                          <p:attrName>ppt_w</p:attrName>
                                        </p:attrNameLst>
                                      </p:cBhvr>
                                      <p:tavLst>
                                        <p:tav tm="0">
                                          <p:val>
                                            <p:fltVal val="0"/>
                                          </p:val>
                                        </p:tav>
                                        <p:tav tm="100000">
                                          <p:val>
                                            <p:strVal val="#ppt_w"/>
                                          </p:val>
                                        </p:tav>
                                      </p:tavLst>
                                    </p:anim>
                                    <p:anim calcmode="lin" valueType="num">
                                      <p:cBhvr>
                                        <p:cTn id="23" dur="500" fill="hold"/>
                                        <p:tgtEl>
                                          <p:spTgt spid="55304"/>
                                        </p:tgtEl>
                                        <p:attrNameLst>
                                          <p:attrName>ppt_h</p:attrName>
                                        </p:attrNameLst>
                                      </p:cBhvr>
                                      <p:tavLst>
                                        <p:tav tm="0">
                                          <p:val>
                                            <p:fltVal val="0"/>
                                          </p:val>
                                        </p:tav>
                                        <p:tav tm="100000">
                                          <p:val>
                                            <p:strVal val="#ppt_h"/>
                                          </p:val>
                                        </p:tav>
                                      </p:tavLst>
                                    </p:anim>
                                    <p:animEffect transition="in" filter="fade">
                                      <p:cBhvr>
                                        <p:cTn id="24" dur="500"/>
                                        <p:tgtEl>
                                          <p:spTgt spid="5530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5305"/>
                                        </p:tgtEl>
                                        <p:attrNameLst>
                                          <p:attrName>style.visibility</p:attrName>
                                        </p:attrNameLst>
                                      </p:cBhvr>
                                      <p:to>
                                        <p:strVal val="visible"/>
                                      </p:to>
                                    </p:set>
                                    <p:animEffect transition="in" filter="fade">
                                      <p:cBhvr>
                                        <p:cTn id="29" dur="1000"/>
                                        <p:tgtEl>
                                          <p:spTgt spid="55305"/>
                                        </p:tgtEl>
                                      </p:cBhvr>
                                    </p:animEffect>
                                    <p:anim calcmode="lin" valueType="num">
                                      <p:cBhvr>
                                        <p:cTn id="30" dur="1000" fill="hold"/>
                                        <p:tgtEl>
                                          <p:spTgt spid="55305"/>
                                        </p:tgtEl>
                                        <p:attrNameLst>
                                          <p:attrName>ppt_x</p:attrName>
                                        </p:attrNameLst>
                                      </p:cBhvr>
                                      <p:tavLst>
                                        <p:tav tm="0">
                                          <p:val>
                                            <p:strVal val="#ppt_x"/>
                                          </p:val>
                                        </p:tav>
                                        <p:tav tm="100000">
                                          <p:val>
                                            <p:strVal val="#ppt_x"/>
                                          </p:val>
                                        </p:tav>
                                      </p:tavLst>
                                    </p:anim>
                                    <p:anim calcmode="lin" valueType="num">
                                      <p:cBhvr>
                                        <p:cTn id="31" dur="1000" fill="hold"/>
                                        <p:tgtEl>
                                          <p:spTgt spid="5530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55298"/>
                                        </p:tgtEl>
                                        <p:attrNameLst>
                                          <p:attrName>style.visibility</p:attrName>
                                        </p:attrNameLst>
                                      </p:cBhvr>
                                      <p:to>
                                        <p:strVal val="visible"/>
                                      </p:to>
                                    </p:set>
                                    <p:animEffect transition="in" filter="randombar(horizontal)">
                                      <p:cBhvr>
                                        <p:cTn id="36" dur="500"/>
                                        <p:tgtEl>
                                          <p:spTgt spid="5529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0" grpId="0"/>
      <p:bldP spid="55303" grpId="0"/>
      <p:bldP spid="55304" grpId="0"/>
      <p:bldP spid="55305" grpId="0"/>
      <p:bldP spid="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Realist Evaluation Framework</a:t>
            </a:r>
            <a:endParaRPr lang="en-GB" dirty="0"/>
          </a:p>
        </p:txBody>
      </p:sp>
      <p:pic>
        <p:nvPicPr>
          <p:cNvPr id="2050" name="Picture 2" descr="http://m1.wyanokecdn.com/3ff000075eb2ace76ff830e4ae43b3fb.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916831"/>
            <a:ext cx="5406896" cy="33543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64088" y="5465464"/>
            <a:ext cx="3600400" cy="338554"/>
          </a:xfrm>
          <a:prstGeom prst="rect">
            <a:avLst/>
          </a:prstGeom>
          <a:noFill/>
        </p:spPr>
        <p:txBody>
          <a:bodyPr wrap="square" rtlCol="0">
            <a:spAutoFit/>
          </a:bodyPr>
          <a:lstStyle/>
          <a:p>
            <a:pPr algn="r"/>
            <a:r>
              <a:rPr lang="en-GB" sz="1600" dirty="0" smtClean="0"/>
              <a:t>Source: (</a:t>
            </a:r>
            <a:r>
              <a:rPr lang="en-GB" sz="1600" dirty="0" err="1" smtClean="0"/>
              <a:t>Ogrinc</a:t>
            </a:r>
            <a:r>
              <a:rPr lang="en-GB" sz="1600" dirty="0" smtClean="0"/>
              <a:t> &amp; </a:t>
            </a:r>
            <a:r>
              <a:rPr lang="en-GB" sz="1600" dirty="0" err="1" smtClean="0"/>
              <a:t>Batalden</a:t>
            </a:r>
            <a:r>
              <a:rPr lang="en-GB" sz="1600" dirty="0" smtClean="0"/>
              <a:t> 2009)</a:t>
            </a:r>
            <a:endParaRPr lang="en-GB" dirty="0"/>
          </a:p>
        </p:txBody>
      </p:sp>
    </p:spTree>
    <p:extLst>
      <p:ext uri="{BB962C8B-B14F-4D97-AF65-F5344CB8AC3E}">
        <p14:creationId xmlns:p14="http://schemas.microsoft.com/office/powerpoint/2010/main" val="25256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a:xfrm>
            <a:off x="468313" y="260350"/>
            <a:ext cx="8229600" cy="1143000"/>
          </a:xfrm>
        </p:spPr>
        <p:txBody>
          <a:bodyPr/>
          <a:lstStyle/>
          <a:p>
            <a:pPr eaLnBrk="1" hangingPunct="1"/>
            <a:r>
              <a:rPr lang="en-GB" altLang="en-US" sz="2800" b="1" smtClean="0">
                <a:solidFill>
                  <a:srgbClr val="000099"/>
                </a:solidFill>
                <a:latin typeface="Tahoma" pitchFamily="34" charset="0"/>
                <a:cs typeface="Tahoma" pitchFamily="34" charset="0"/>
              </a:rPr>
              <a:t>10 Steps to Population Level Outcomes</a:t>
            </a:r>
          </a:p>
        </p:txBody>
      </p:sp>
      <p:sp>
        <p:nvSpPr>
          <p:cNvPr id="82947" name="Content Placeholder 4"/>
          <p:cNvSpPr>
            <a:spLocks noGrp="1"/>
          </p:cNvSpPr>
          <p:nvPr>
            <p:ph idx="1"/>
          </p:nvPr>
        </p:nvSpPr>
        <p:spPr>
          <a:xfrm>
            <a:off x="250825" y="1557338"/>
            <a:ext cx="8569325" cy="4525962"/>
          </a:xfrm>
        </p:spPr>
        <p:txBody>
          <a:bodyPr/>
          <a:lstStyle/>
          <a:p>
            <a:pPr marL="514350" indent="-339725">
              <a:buFontTx/>
              <a:buNone/>
              <a:tabLst>
                <a:tab pos="536575" algn="l"/>
              </a:tabLst>
            </a:pPr>
            <a:endParaRPr lang="en-GB" altLang="en-US" sz="2800" smtClean="0">
              <a:solidFill>
                <a:srgbClr val="000099"/>
              </a:solidFill>
              <a:latin typeface="Tahoma" pitchFamily="34" charset="0"/>
              <a:cs typeface="Tahoma" pitchFamily="34" charset="0"/>
            </a:endParaRPr>
          </a:p>
          <a:p>
            <a:pPr marL="514350" indent="-339725">
              <a:buFontTx/>
              <a:buNone/>
              <a:tabLst>
                <a:tab pos="536575" algn="l"/>
              </a:tabLst>
            </a:pPr>
            <a:endParaRPr lang="en-GB" altLang="en-US" sz="2800" smtClean="0">
              <a:solidFill>
                <a:srgbClr val="000099"/>
              </a:solidFill>
              <a:latin typeface="Tahoma" pitchFamily="34" charset="0"/>
              <a:cs typeface="Tahoma" pitchFamily="34" charset="0"/>
            </a:endParaRPr>
          </a:p>
          <a:p>
            <a:pPr marL="514350" indent="-339725">
              <a:buFontTx/>
              <a:buAutoNum type="arabicPeriod" startAt="10"/>
              <a:tabLst>
                <a:tab pos="536575" algn="l"/>
              </a:tabLst>
            </a:pPr>
            <a:r>
              <a:rPr lang="en-GB" altLang="en-US" sz="2800" smtClean="0">
                <a:solidFill>
                  <a:srgbClr val="000099"/>
                </a:solidFill>
                <a:latin typeface="Tahoma" pitchFamily="34" charset="0"/>
                <a:cs typeface="Tahoma" pitchFamily="34" charset="0"/>
              </a:rPr>
              <a:t>Maximise impact: minimise inequalities</a:t>
            </a:r>
          </a:p>
          <a:p>
            <a:pPr marL="514350" indent="-339725">
              <a:buFontTx/>
              <a:buNone/>
              <a:tabLst>
                <a:tab pos="536575" algn="l"/>
              </a:tabLst>
            </a:pPr>
            <a:r>
              <a:rPr lang="en-GB" altLang="en-US" sz="2800" smtClean="0">
                <a:solidFill>
                  <a:srgbClr val="000099"/>
                </a:solidFill>
                <a:latin typeface="Tahoma" pitchFamily="34" charset="0"/>
                <a:cs typeface="Tahoma" pitchFamily="34" charset="0"/>
              </a:rPr>
              <a:t>	</a:t>
            </a:r>
            <a:r>
              <a:rPr lang="en-GB" altLang="en-US" sz="2800" smtClean="0">
                <a:solidFill>
                  <a:srgbClr val="92D050"/>
                </a:solidFill>
                <a:latin typeface="Tahoma" pitchFamily="34" charset="0"/>
                <a:cs typeface="Tahoma" pitchFamily="34" charset="0"/>
              </a:rPr>
              <a:t>service quality; population support; co-ordination</a:t>
            </a:r>
          </a:p>
          <a:p>
            <a:pPr marL="514350" indent="-339725">
              <a:buFontTx/>
              <a:buNone/>
              <a:tabLst>
                <a:tab pos="536575" algn="l"/>
              </a:tabLst>
            </a:pPr>
            <a:endParaRPr lang="en-GB" altLang="en-US" sz="2800" smtClean="0">
              <a:solidFill>
                <a:srgbClr val="92D050"/>
              </a:solidFill>
              <a:latin typeface="Tahoma" pitchFamily="34" charset="0"/>
              <a:cs typeface="Tahoma" pitchFamily="34" charset="0"/>
            </a:endParaRPr>
          </a:p>
        </p:txBody>
      </p:sp>
    </p:spTree>
    <p:extLst>
      <p:ext uri="{BB962C8B-B14F-4D97-AF65-F5344CB8AC3E}">
        <p14:creationId xmlns:p14="http://schemas.microsoft.com/office/powerpoint/2010/main" val="38017903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l="13020" t="12276" r="4521" b="10997"/>
          <a:stretch>
            <a:fillRect/>
          </a:stretch>
        </p:blipFill>
        <p:spPr>
          <a:xfrm>
            <a:off x="757238" y="1600200"/>
            <a:ext cx="3438525" cy="4525963"/>
          </a:xfrm>
          <a:noFill/>
        </p:spPr>
      </p:pic>
      <p:pic>
        <p:nvPicPr>
          <p:cNvPr id="105476"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10851" t="13811" r="4521" b="9464"/>
          <a:stretch>
            <a:fillRect/>
          </a:stretch>
        </p:blipFill>
        <p:spPr>
          <a:xfrm>
            <a:off x="4902200" y="1600200"/>
            <a:ext cx="3530600" cy="4525963"/>
          </a:xfrm>
          <a:noFill/>
        </p:spPr>
      </p:pic>
      <p:sp>
        <p:nvSpPr>
          <p:cNvPr id="2" name="TextBox 1"/>
          <p:cNvSpPr txBox="1"/>
          <p:nvPr/>
        </p:nvSpPr>
        <p:spPr>
          <a:xfrm>
            <a:off x="611560" y="260648"/>
            <a:ext cx="7992888" cy="400110"/>
          </a:xfrm>
          <a:prstGeom prst="rect">
            <a:avLst/>
          </a:prstGeom>
          <a:noFill/>
        </p:spPr>
        <p:txBody>
          <a:bodyPr wrap="square" rtlCol="0">
            <a:spAutoFit/>
          </a:bodyPr>
          <a:lstStyle/>
          <a:p>
            <a:pPr lvl="1" fontAlgn="auto">
              <a:spcBef>
                <a:spcPts val="0"/>
              </a:spcBef>
              <a:spcAft>
                <a:spcPts val="0"/>
              </a:spcAft>
            </a:pPr>
            <a:r>
              <a:rPr lang="en-GB"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Identify </a:t>
            </a:r>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and connect effectively with the ‘missing thousands’.</a:t>
            </a:r>
          </a:p>
        </p:txBody>
      </p:sp>
    </p:spTree>
    <p:extLst>
      <p:ext uri="{BB962C8B-B14F-4D97-AF65-F5344CB8AC3E}">
        <p14:creationId xmlns:p14="http://schemas.microsoft.com/office/powerpoint/2010/main" val="7145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l="52191" t="35561" r="17847" b="47629"/>
          <a:stretch>
            <a:fillRect/>
          </a:stretch>
        </p:blipFill>
        <p:spPr bwMode="auto">
          <a:xfrm>
            <a:off x="817563" y="763588"/>
            <a:ext cx="7796212" cy="234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79" name="TextBox 1"/>
          <p:cNvSpPr txBox="1">
            <a:spLocks noChangeArrowheads="1"/>
          </p:cNvSpPr>
          <p:nvPr/>
        </p:nvSpPr>
        <p:spPr bwMode="auto">
          <a:xfrm>
            <a:off x="2851150" y="363538"/>
            <a:ext cx="3221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2000" b="1">
                <a:solidFill>
                  <a:prstClr val="black"/>
                </a:solidFill>
                <a:latin typeface="Tahoma" pitchFamily="34" charset="0"/>
                <a:cs typeface="Tahoma" pitchFamily="34" charset="0"/>
              </a:rPr>
              <a:t>Coronary Heart Disease</a:t>
            </a:r>
          </a:p>
        </p:txBody>
      </p:sp>
      <p:grpSp>
        <p:nvGrpSpPr>
          <p:cNvPr id="4" name="Group 3"/>
          <p:cNvGrpSpPr>
            <a:grpSpLocks/>
          </p:cNvGrpSpPr>
          <p:nvPr/>
        </p:nvGrpSpPr>
        <p:grpSpPr bwMode="auto">
          <a:xfrm>
            <a:off x="1187450" y="3281363"/>
            <a:ext cx="7056438" cy="2728912"/>
            <a:chOff x="1187623" y="3355794"/>
            <a:chExt cx="7055841" cy="2729759"/>
          </a:xfrm>
        </p:grpSpPr>
        <p:pic>
          <p:nvPicPr>
            <p:cNvPr id="75781" name="Picture 3"/>
            <p:cNvPicPr>
              <a:picLocks noChangeAspect="1" noChangeArrowheads="1"/>
            </p:cNvPicPr>
            <p:nvPr/>
          </p:nvPicPr>
          <p:blipFill>
            <a:blip r:embed="rId3">
              <a:extLst>
                <a:ext uri="{28A0092B-C50C-407E-A947-70E740481C1C}">
                  <a14:useLocalDpi xmlns:a14="http://schemas.microsoft.com/office/drawing/2010/main" val="0"/>
                </a:ext>
              </a:extLst>
            </a:blip>
            <a:srcRect l="50000" t="35561" r="17847" b="42673"/>
            <a:stretch>
              <a:fillRect/>
            </a:stretch>
          </p:blipFill>
          <p:spPr bwMode="auto">
            <a:xfrm>
              <a:off x="1187623" y="3701063"/>
              <a:ext cx="7055841" cy="238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82" name="TextBox 2"/>
            <p:cNvSpPr txBox="1">
              <a:spLocks noChangeArrowheads="1"/>
            </p:cNvSpPr>
            <p:nvPr/>
          </p:nvSpPr>
          <p:spPr bwMode="auto">
            <a:xfrm>
              <a:off x="2771800" y="3355794"/>
              <a:ext cx="3781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2000" b="1">
                  <a:solidFill>
                    <a:prstClr val="black"/>
                  </a:solidFill>
                  <a:latin typeface="Tahoma" pitchFamily="34" charset="0"/>
                  <a:cs typeface="Tahoma" pitchFamily="34" charset="0"/>
                </a:rPr>
                <a:t>Cold Damp Housing</a:t>
              </a:r>
            </a:p>
          </p:txBody>
        </p:sp>
      </p:grpSp>
    </p:spTree>
    <p:extLst>
      <p:ext uri="{BB962C8B-B14F-4D97-AF65-F5344CB8AC3E}">
        <p14:creationId xmlns:p14="http://schemas.microsoft.com/office/powerpoint/2010/main" val="165783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Box 2"/>
          <p:cNvSpPr txBox="1">
            <a:spLocks noChangeArrowheads="1"/>
          </p:cNvSpPr>
          <p:nvPr/>
        </p:nvSpPr>
        <p:spPr bwMode="auto">
          <a:xfrm>
            <a:off x="467544" y="3553846"/>
            <a:ext cx="8208267"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marL="742950" indent="-742950" eaLnBrk="1" fontAlgn="auto" hangingPunct="1">
              <a:spcBef>
                <a:spcPts val="0"/>
              </a:spcBef>
              <a:spcAft>
                <a:spcPts val="0"/>
              </a:spcAft>
              <a:buFontTx/>
              <a:buAutoNum type="alphaUcPeriod"/>
              <a:defRPr/>
            </a:pPr>
            <a:r>
              <a:rPr lang="en-GB" sz="2400" dirty="0" smtClean="0">
                <a:solidFill>
                  <a:srgbClr val="0070C0"/>
                </a:solidFill>
                <a:latin typeface="Tahoma" pitchFamily="34" charset="0"/>
                <a:cs typeface="Tahoma" pitchFamily="34" charset="0"/>
              </a:rPr>
              <a:t>Under-recognition of risks or condition by individuals and people around them</a:t>
            </a:r>
          </a:p>
          <a:p>
            <a:pPr marL="742950" indent="-742950" eaLnBrk="1" fontAlgn="auto" hangingPunct="1">
              <a:spcBef>
                <a:spcPts val="0"/>
              </a:spcBef>
              <a:spcAft>
                <a:spcPts val="0"/>
              </a:spcAft>
              <a:buFontTx/>
              <a:buAutoNum type="alphaUcPeriod"/>
              <a:defRPr/>
            </a:pPr>
            <a:r>
              <a:rPr lang="en-GB" sz="2400" dirty="0" smtClean="0">
                <a:solidFill>
                  <a:srgbClr val="0070C0"/>
                </a:solidFill>
                <a:latin typeface="Tahoma" pitchFamily="34" charset="0"/>
                <a:cs typeface="Tahoma" pitchFamily="34" charset="0"/>
              </a:rPr>
              <a:t>Risk or condition identified </a:t>
            </a:r>
            <a:r>
              <a:rPr lang="en-GB" sz="2400" dirty="0">
                <a:solidFill>
                  <a:srgbClr val="0070C0"/>
                </a:solidFill>
                <a:latin typeface="Tahoma" pitchFamily="34" charset="0"/>
                <a:cs typeface="Tahoma" pitchFamily="34" charset="0"/>
              </a:rPr>
              <a:t>but </a:t>
            </a:r>
            <a:r>
              <a:rPr lang="en-GB" sz="2400" dirty="0" smtClean="0">
                <a:solidFill>
                  <a:srgbClr val="0070C0"/>
                </a:solidFill>
                <a:latin typeface="Tahoma" pitchFamily="34" charset="0"/>
                <a:cs typeface="Tahoma" pitchFamily="34" charset="0"/>
              </a:rPr>
              <a:t>support/advice or intervention not accessible</a:t>
            </a:r>
          </a:p>
          <a:p>
            <a:pPr marL="742950" indent="-742950" eaLnBrk="1" fontAlgn="auto" hangingPunct="1">
              <a:spcBef>
                <a:spcPts val="0"/>
              </a:spcBef>
              <a:spcAft>
                <a:spcPts val="0"/>
              </a:spcAft>
              <a:buFontTx/>
              <a:buAutoNum type="alphaUcPeriod"/>
              <a:defRPr/>
            </a:pPr>
            <a:r>
              <a:rPr lang="en-GB" sz="2400" dirty="0" smtClean="0">
                <a:solidFill>
                  <a:srgbClr val="0070C0"/>
                </a:solidFill>
                <a:latin typeface="Tahoma" pitchFamily="34" charset="0"/>
                <a:cs typeface="Tahoma" pitchFamily="34" charset="0"/>
              </a:rPr>
              <a:t>Inadequacies in quality </a:t>
            </a:r>
            <a:r>
              <a:rPr lang="en-GB" sz="2400" dirty="0">
                <a:solidFill>
                  <a:srgbClr val="0070C0"/>
                </a:solidFill>
                <a:latin typeface="Tahoma" pitchFamily="34" charset="0"/>
                <a:cs typeface="Tahoma" pitchFamily="34" charset="0"/>
              </a:rPr>
              <a:t>of </a:t>
            </a:r>
            <a:r>
              <a:rPr lang="en-GB" sz="2400" dirty="0" smtClean="0">
                <a:solidFill>
                  <a:srgbClr val="0070C0"/>
                </a:solidFill>
                <a:latin typeface="Tahoma" pitchFamily="34" charset="0"/>
                <a:cs typeface="Tahoma" pitchFamily="34" charset="0"/>
              </a:rPr>
              <a:t>in-service provision</a:t>
            </a:r>
          </a:p>
          <a:p>
            <a:pPr marL="742950" indent="-742950" eaLnBrk="1" fontAlgn="auto" hangingPunct="1">
              <a:spcBef>
                <a:spcPts val="0"/>
              </a:spcBef>
              <a:spcAft>
                <a:spcPts val="0"/>
              </a:spcAft>
              <a:buFontTx/>
              <a:buAutoNum type="alphaUcPeriod"/>
              <a:defRPr/>
            </a:pPr>
            <a:r>
              <a:rPr lang="en-GB" sz="2400" dirty="0" smtClean="0">
                <a:solidFill>
                  <a:srgbClr val="0070C0"/>
                </a:solidFill>
                <a:latin typeface="Tahoma" pitchFamily="34" charset="0"/>
                <a:cs typeface="Tahoma" pitchFamily="34" charset="0"/>
              </a:rPr>
              <a:t>Insufficient assets for recovery or ongoing support for self-management</a:t>
            </a:r>
            <a:endParaRPr lang="en-GB" sz="2400" dirty="0">
              <a:solidFill>
                <a:srgbClr val="0070C0"/>
              </a:solidFill>
              <a:latin typeface="Tahoma" pitchFamily="34" charset="0"/>
              <a:cs typeface="Tahoma" pitchFamily="34" charset="0"/>
            </a:endParaRPr>
          </a:p>
          <a:p>
            <a:pPr marL="742950" indent="-742950" eaLnBrk="1" fontAlgn="auto" hangingPunct="1">
              <a:spcBef>
                <a:spcPts val="0"/>
              </a:spcBef>
              <a:spcAft>
                <a:spcPts val="0"/>
              </a:spcAft>
              <a:buFontTx/>
              <a:buAutoNum type="alphaUcPeriod"/>
              <a:defRPr/>
            </a:pPr>
            <a:endParaRPr lang="en-GB" sz="3600" dirty="0" smtClean="0">
              <a:solidFill>
                <a:srgbClr val="0070C0"/>
              </a:solidFill>
              <a:latin typeface="Tahoma" pitchFamily="34" charset="0"/>
              <a:cs typeface="Tahoma" pitchFamily="34" charset="0"/>
            </a:endParaRPr>
          </a:p>
          <a:p>
            <a:pPr marL="742950" indent="-742950" eaLnBrk="1" fontAlgn="auto" hangingPunct="1">
              <a:spcBef>
                <a:spcPts val="0"/>
              </a:spcBef>
              <a:spcAft>
                <a:spcPts val="0"/>
              </a:spcAft>
              <a:buFontTx/>
              <a:buAutoNum type="alphaUcPeriod"/>
              <a:defRPr/>
            </a:pPr>
            <a:endParaRPr lang="en-GB" sz="3600" dirty="0">
              <a:solidFill>
                <a:srgbClr val="0070C0"/>
              </a:solidFill>
              <a:latin typeface="Tahoma" pitchFamily="34" charset="0"/>
              <a:cs typeface="Tahoma" pitchFamily="34" charset="0"/>
            </a:endParaRPr>
          </a:p>
          <a:p>
            <a:pPr marL="742950" indent="-742950" eaLnBrk="1" fontAlgn="auto" hangingPunct="1">
              <a:spcBef>
                <a:spcPts val="0"/>
              </a:spcBef>
              <a:spcAft>
                <a:spcPts val="0"/>
              </a:spcAft>
              <a:buFontTx/>
              <a:buAutoNum type="alphaUcPeriod"/>
              <a:defRPr/>
            </a:pPr>
            <a:endParaRPr lang="en-GB" sz="3600" dirty="0">
              <a:solidFill>
                <a:srgbClr val="0070C0"/>
              </a:solidFill>
              <a:latin typeface="Tahoma" pitchFamily="34" charset="0"/>
              <a:cs typeface="Tahoma" pitchFamily="34" charset="0"/>
            </a:endParaRPr>
          </a:p>
        </p:txBody>
      </p:sp>
      <p:grpSp>
        <p:nvGrpSpPr>
          <p:cNvPr id="60419" name="Group 3"/>
          <p:cNvGrpSpPr>
            <a:grpSpLocks/>
          </p:cNvGrpSpPr>
          <p:nvPr/>
        </p:nvGrpSpPr>
        <p:grpSpPr bwMode="auto">
          <a:xfrm>
            <a:off x="522743" y="764704"/>
            <a:ext cx="8208963" cy="2315408"/>
            <a:chOff x="314325" y="2564904"/>
            <a:chExt cx="8453438" cy="3043707"/>
          </a:xfrm>
        </p:grpSpPr>
        <p:cxnSp>
          <p:nvCxnSpPr>
            <p:cNvPr id="4" name="Straight Connector 3"/>
            <p:cNvCxnSpPr/>
            <p:nvPr/>
          </p:nvCxnSpPr>
          <p:spPr>
            <a:xfrm>
              <a:off x="6619665" y="4808258"/>
              <a:ext cx="995579" cy="121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53560" y="5396747"/>
              <a:ext cx="798752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64616" y="4219769"/>
              <a:ext cx="819023" cy="117697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7" name="Rectangle 6"/>
            <p:cNvSpPr/>
            <p:nvPr/>
          </p:nvSpPr>
          <p:spPr>
            <a:xfrm>
              <a:off x="4075950" y="4459755"/>
              <a:ext cx="814119" cy="93699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8" name="Rectangle 7"/>
            <p:cNvSpPr/>
            <p:nvPr/>
          </p:nvSpPr>
          <p:spPr>
            <a:xfrm>
              <a:off x="5799006" y="4808258"/>
              <a:ext cx="819023" cy="5884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9" name="Rectangle 8"/>
            <p:cNvSpPr/>
            <p:nvPr/>
          </p:nvSpPr>
          <p:spPr>
            <a:xfrm>
              <a:off x="7615244" y="4929294"/>
              <a:ext cx="815755" cy="46745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10" name="Rectangle 9"/>
            <p:cNvSpPr/>
            <p:nvPr/>
          </p:nvSpPr>
          <p:spPr>
            <a:xfrm>
              <a:off x="445107" y="3524850"/>
              <a:ext cx="817389" cy="18718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cxnSp>
          <p:nvCxnSpPr>
            <p:cNvPr id="11" name="Straight Connector 10"/>
            <p:cNvCxnSpPr/>
            <p:nvPr/>
          </p:nvCxnSpPr>
          <p:spPr>
            <a:xfrm>
              <a:off x="1262496" y="3524850"/>
              <a:ext cx="1002119" cy="694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62387" y="4219769"/>
              <a:ext cx="989040" cy="2399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90069" y="4459755"/>
              <a:ext cx="887684" cy="348503"/>
            </a:xfrm>
            <a:prstGeom prst="line">
              <a:avLst/>
            </a:prstGeom>
          </p:spPr>
          <p:style>
            <a:lnRef idx="1">
              <a:schemeClr val="accent1"/>
            </a:lnRef>
            <a:fillRef idx="0">
              <a:schemeClr val="accent1"/>
            </a:fillRef>
            <a:effectRef idx="0">
              <a:schemeClr val="accent1"/>
            </a:effectRef>
            <a:fontRef idx="minor">
              <a:schemeClr val="tx1"/>
            </a:fontRef>
          </p:style>
        </p:cxnSp>
        <p:sp>
          <p:nvSpPr>
            <p:cNvPr id="60430" name="TextBox 50"/>
            <p:cNvSpPr txBox="1">
              <a:spLocks noChangeArrowheads="1"/>
            </p:cNvSpPr>
            <p:nvPr/>
          </p:nvSpPr>
          <p:spPr bwMode="auto">
            <a:xfrm>
              <a:off x="314325" y="2566864"/>
              <a:ext cx="1285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pPr>
              <a:r>
                <a:rPr lang="en-GB" altLang="en-US" sz="1800" b="1" dirty="0">
                  <a:solidFill>
                    <a:srgbClr val="000000"/>
                  </a:solidFill>
                  <a:latin typeface="Tahoma" pitchFamily="34" charset="0"/>
                  <a:cs typeface="Tahoma" pitchFamily="34" charset="0"/>
                </a:rPr>
                <a:t>Have the </a:t>
              </a:r>
            </a:p>
            <a:p>
              <a:pPr algn="ctr" eaLnBrk="1" fontAlgn="auto" hangingPunct="1">
                <a:spcBef>
                  <a:spcPct val="0"/>
                </a:spcBef>
                <a:spcAft>
                  <a:spcPts val="0"/>
                </a:spcAft>
                <a:buFontTx/>
                <a:buNone/>
              </a:pPr>
              <a:r>
                <a:rPr lang="en-GB" altLang="en-US" sz="1800" b="1" dirty="0">
                  <a:solidFill>
                    <a:srgbClr val="000000"/>
                  </a:solidFill>
                  <a:latin typeface="Tahoma" pitchFamily="34" charset="0"/>
                  <a:cs typeface="Tahoma" pitchFamily="34" charset="0"/>
                </a:rPr>
                <a:t>problem</a:t>
              </a:r>
            </a:p>
          </p:txBody>
        </p:sp>
        <p:sp>
          <p:nvSpPr>
            <p:cNvPr id="60431" name="TextBox 52"/>
            <p:cNvSpPr txBox="1">
              <a:spLocks noChangeArrowheads="1"/>
            </p:cNvSpPr>
            <p:nvPr/>
          </p:nvSpPr>
          <p:spPr bwMode="auto">
            <a:xfrm>
              <a:off x="2093913" y="2566864"/>
              <a:ext cx="1289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pPr>
              <a:r>
                <a:rPr lang="en-GB" altLang="en-US" sz="1800" b="1" dirty="0">
                  <a:solidFill>
                    <a:srgbClr val="000000"/>
                  </a:solidFill>
                  <a:latin typeface="Tahoma" pitchFamily="34" charset="0"/>
                  <a:cs typeface="Tahoma" pitchFamily="34" charset="0"/>
                </a:rPr>
                <a:t>Aware of </a:t>
              </a:r>
            </a:p>
            <a:p>
              <a:pPr algn="ctr" eaLnBrk="1" fontAlgn="auto" hangingPunct="1">
                <a:spcBef>
                  <a:spcPct val="0"/>
                </a:spcBef>
                <a:spcAft>
                  <a:spcPts val="0"/>
                </a:spcAft>
                <a:buFontTx/>
                <a:buNone/>
              </a:pPr>
              <a:r>
                <a:rPr lang="en-GB" altLang="en-US" sz="1800" b="1" dirty="0">
                  <a:solidFill>
                    <a:srgbClr val="000000"/>
                  </a:solidFill>
                  <a:latin typeface="Tahoma" pitchFamily="34" charset="0"/>
                  <a:cs typeface="Tahoma" pitchFamily="34" charset="0"/>
                </a:rPr>
                <a:t>problem</a:t>
              </a:r>
            </a:p>
          </p:txBody>
        </p:sp>
        <p:sp>
          <p:nvSpPr>
            <p:cNvPr id="60432" name="TextBox 54"/>
            <p:cNvSpPr txBox="1">
              <a:spLocks noChangeArrowheads="1"/>
            </p:cNvSpPr>
            <p:nvPr/>
          </p:nvSpPr>
          <p:spPr bwMode="auto">
            <a:xfrm>
              <a:off x="3725863" y="2564904"/>
              <a:ext cx="1608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pPr>
              <a:r>
                <a:rPr lang="en-GB" altLang="en-US" sz="1800" b="1">
                  <a:solidFill>
                    <a:srgbClr val="000000"/>
                  </a:solidFill>
                  <a:latin typeface="Tahoma" pitchFamily="34" charset="0"/>
                  <a:cs typeface="Tahoma" pitchFamily="34" charset="0"/>
                </a:rPr>
                <a:t>Eligible for</a:t>
              </a:r>
            </a:p>
            <a:p>
              <a:pPr algn="ctr" eaLnBrk="1" fontAlgn="auto" hangingPunct="1">
                <a:spcBef>
                  <a:spcPct val="0"/>
                </a:spcBef>
                <a:spcAft>
                  <a:spcPts val="0"/>
                </a:spcAft>
                <a:buFontTx/>
                <a:buNone/>
              </a:pPr>
              <a:r>
                <a:rPr lang="en-GB" altLang="en-US" sz="1800" b="1">
                  <a:solidFill>
                    <a:srgbClr val="000000"/>
                  </a:solidFill>
                  <a:latin typeface="Tahoma" pitchFamily="34" charset="0"/>
                  <a:cs typeface="Tahoma" pitchFamily="34" charset="0"/>
                </a:rPr>
                <a:t>intervention</a:t>
              </a:r>
            </a:p>
          </p:txBody>
        </p:sp>
        <p:sp>
          <p:nvSpPr>
            <p:cNvPr id="60433" name="TextBox 58"/>
            <p:cNvSpPr txBox="1">
              <a:spLocks noChangeArrowheads="1"/>
            </p:cNvSpPr>
            <p:nvPr/>
          </p:nvSpPr>
          <p:spPr bwMode="auto">
            <a:xfrm>
              <a:off x="5375275" y="2566864"/>
              <a:ext cx="1608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pPr>
              <a:r>
                <a:rPr lang="en-GB" altLang="en-US" sz="1800" b="1">
                  <a:solidFill>
                    <a:srgbClr val="000000"/>
                  </a:solidFill>
                  <a:latin typeface="Tahoma" pitchFamily="34" charset="0"/>
                  <a:cs typeface="Tahoma" pitchFamily="34" charset="0"/>
                </a:rPr>
                <a:t>Optimal</a:t>
              </a:r>
            </a:p>
            <a:p>
              <a:pPr algn="ctr" eaLnBrk="1" fontAlgn="auto" hangingPunct="1">
                <a:spcBef>
                  <a:spcPct val="0"/>
                </a:spcBef>
                <a:spcAft>
                  <a:spcPts val="0"/>
                </a:spcAft>
                <a:buFontTx/>
                <a:buNone/>
              </a:pPr>
              <a:r>
                <a:rPr lang="en-GB" altLang="en-US" sz="1800" b="1">
                  <a:solidFill>
                    <a:srgbClr val="000000"/>
                  </a:solidFill>
                  <a:latin typeface="Tahoma" pitchFamily="34" charset="0"/>
                  <a:cs typeface="Tahoma" pitchFamily="34" charset="0"/>
                </a:rPr>
                <a:t>intervention</a:t>
              </a:r>
            </a:p>
          </p:txBody>
        </p:sp>
        <p:sp>
          <p:nvSpPr>
            <p:cNvPr id="60434" name="TextBox 60"/>
            <p:cNvSpPr txBox="1">
              <a:spLocks noChangeArrowheads="1"/>
            </p:cNvSpPr>
            <p:nvPr/>
          </p:nvSpPr>
          <p:spPr bwMode="auto">
            <a:xfrm>
              <a:off x="7237413" y="2565276"/>
              <a:ext cx="1530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pPr>
              <a:r>
                <a:rPr lang="en-GB" altLang="en-US" sz="1800" b="1" dirty="0">
                  <a:solidFill>
                    <a:srgbClr val="000000"/>
                  </a:solidFill>
                  <a:latin typeface="Tahoma" pitchFamily="34" charset="0"/>
                  <a:cs typeface="Tahoma" pitchFamily="34" charset="0"/>
                </a:rPr>
                <a:t>Compliance</a:t>
              </a:r>
            </a:p>
            <a:p>
              <a:pPr algn="ctr" eaLnBrk="1" fontAlgn="auto" hangingPunct="1">
                <a:spcBef>
                  <a:spcPct val="0"/>
                </a:spcBef>
                <a:spcAft>
                  <a:spcPts val="0"/>
                </a:spcAft>
                <a:buFontTx/>
                <a:buNone/>
              </a:pPr>
              <a:r>
                <a:rPr lang="en-GB" altLang="en-US" sz="1800" b="1" dirty="0">
                  <a:solidFill>
                    <a:srgbClr val="000000"/>
                  </a:solidFill>
                  <a:latin typeface="Tahoma" pitchFamily="34" charset="0"/>
                  <a:cs typeface="Tahoma" pitchFamily="34" charset="0"/>
                </a:rPr>
                <a:t> with plan</a:t>
              </a:r>
            </a:p>
          </p:txBody>
        </p:sp>
        <p:sp>
          <p:nvSpPr>
            <p:cNvPr id="60435" name="TextBox 4"/>
            <p:cNvSpPr txBox="1">
              <a:spLocks noChangeArrowheads="1"/>
            </p:cNvSpPr>
            <p:nvPr/>
          </p:nvSpPr>
          <p:spPr bwMode="auto">
            <a:xfrm>
              <a:off x="1547813" y="4292600"/>
              <a:ext cx="475745" cy="84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Tx/>
                <a:buNone/>
              </a:pPr>
              <a:r>
                <a:rPr lang="en-GB" altLang="en-US" sz="3600" dirty="0">
                  <a:solidFill>
                    <a:srgbClr val="4F81BD"/>
                  </a:solidFill>
                  <a:latin typeface="Tahoma" pitchFamily="34" charset="0"/>
                  <a:cs typeface="Tahoma" pitchFamily="34" charset="0"/>
                </a:rPr>
                <a:t>A</a:t>
              </a:r>
            </a:p>
          </p:txBody>
        </p:sp>
        <p:sp>
          <p:nvSpPr>
            <p:cNvPr id="60436" name="TextBox 20"/>
            <p:cNvSpPr txBox="1">
              <a:spLocks noChangeArrowheads="1"/>
            </p:cNvSpPr>
            <p:nvPr/>
          </p:nvSpPr>
          <p:spPr bwMode="auto">
            <a:xfrm flipH="1">
              <a:off x="3419475" y="4581525"/>
              <a:ext cx="320675" cy="84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pPr>
              <a:r>
                <a:rPr lang="en-GB" altLang="en-US" sz="3600" dirty="0">
                  <a:solidFill>
                    <a:srgbClr val="4F81BD"/>
                  </a:solidFill>
                  <a:latin typeface="Tahoma" pitchFamily="34" charset="0"/>
                  <a:cs typeface="Tahoma" pitchFamily="34" charset="0"/>
                </a:rPr>
                <a:t>B</a:t>
              </a:r>
            </a:p>
          </p:txBody>
        </p:sp>
        <p:sp>
          <p:nvSpPr>
            <p:cNvPr id="60437" name="TextBox 21"/>
            <p:cNvSpPr txBox="1">
              <a:spLocks noChangeArrowheads="1"/>
            </p:cNvSpPr>
            <p:nvPr/>
          </p:nvSpPr>
          <p:spPr bwMode="auto">
            <a:xfrm>
              <a:off x="5192713" y="4664283"/>
              <a:ext cx="336550" cy="84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pPr>
              <a:r>
                <a:rPr lang="en-GB" altLang="en-US" sz="3600" dirty="0">
                  <a:solidFill>
                    <a:srgbClr val="4F81BD"/>
                  </a:solidFill>
                  <a:latin typeface="Tahoma" pitchFamily="34" charset="0"/>
                  <a:cs typeface="Tahoma" pitchFamily="34" charset="0"/>
                </a:rPr>
                <a:t>C</a:t>
              </a:r>
            </a:p>
          </p:txBody>
        </p:sp>
        <p:sp>
          <p:nvSpPr>
            <p:cNvPr id="60438" name="TextBox 22"/>
            <p:cNvSpPr txBox="1">
              <a:spLocks noChangeArrowheads="1"/>
            </p:cNvSpPr>
            <p:nvPr/>
          </p:nvSpPr>
          <p:spPr bwMode="auto">
            <a:xfrm>
              <a:off x="6868671" y="4758980"/>
              <a:ext cx="512061" cy="84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pPr>
              <a:r>
                <a:rPr lang="en-GB" altLang="en-US" sz="3600" dirty="0">
                  <a:solidFill>
                    <a:srgbClr val="4F81BD"/>
                  </a:solidFill>
                  <a:latin typeface="Tahoma" pitchFamily="34" charset="0"/>
                  <a:cs typeface="Tahoma" pitchFamily="34" charset="0"/>
                </a:rPr>
                <a:t>D</a:t>
              </a:r>
            </a:p>
          </p:txBody>
        </p:sp>
      </p:grpSp>
      <p:sp>
        <p:nvSpPr>
          <p:cNvPr id="2" name="TextBox 1"/>
          <p:cNvSpPr txBox="1"/>
          <p:nvPr/>
        </p:nvSpPr>
        <p:spPr>
          <a:xfrm>
            <a:off x="7236296" y="6381328"/>
            <a:ext cx="1631344" cy="369332"/>
          </a:xfrm>
          <a:prstGeom prst="rect">
            <a:avLst/>
          </a:prstGeom>
          <a:noFill/>
          <a:ln>
            <a:solidFill>
              <a:schemeClr val="accent1"/>
            </a:solidFill>
          </a:ln>
        </p:spPr>
        <p:txBody>
          <a:bodyPr wrap="none" rtlCol="0">
            <a:spAutoFit/>
          </a:bodyPr>
          <a:lstStyle/>
          <a:p>
            <a:pPr fontAlgn="auto">
              <a:spcBef>
                <a:spcPts val="0"/>
              </a:spcBef>
              <a:spcAft>
                <a:spcPts val="0"/>
              </a:spcAft>
            </a:pPr>
            <a:r>
              <a:rPr lang="en-GB" sz="1800" dirty="0" smtClean="0">
                <a:solidFill>
                  <a:srgbClr val="0070C0"/>
                </a:solidFill>
                <a:latin typeface="Tahoma"/>
              </a:rPr>
              <a:t>Bentley, C 2016</a:t>
            </a:r>
            <a:endParaRPr lang="en-GB" sz="1800" dirty="0">
              <a:solidFill>
                <a:srgbClr val="0070C0"/>
              </a:solidFill>
              <a:latin typeface="Tahoma"/>
            </a:endParaRPr>
          </a:p>
        </p:txBody>
      </p:sp>
      <p:sp>
        <p:nvSpPr>
          <p:cNvPr id="3" name="TextBox 2"/>
          <p:cNvSpPr txBox="1"/>
          <p:nvPr/>
        </p:nvSpPr>
        <p:spPr>
          <a:xfrm>
            <a:off x="1147087" y="44624"/>
            <a:ext cx="6904882" cy="461665"/>
          </a:xfrm>
          <a:prstGeom prst="rect">
            <a:avLst/>
          </a:prstGeom>
          <a:noFill/>
        </p:spPr>
        <p:txBody>
          <a:bodyPr wrap="square" rtlCol="0">
            <a:spAutoFit/>
          </a:bodyPr>
          <a:lstStyle/>
          <a:p>
            <a:pPr algn="ctr" fontAlgn="auto">
              <a:spcAft>
                <a:spcPts val="0"/>
              </a:spcAft>
            </a:pPr>
            <a:r>
              <a:rPr lang="en-GB" dirty="0" smtClean="0">
                <a:solidFill>
                  <a:srgbClr val="0070C0"/>
                </a:solidFill>
                <a:latin typeface="Tahoma" pitchFamily="34" charset="0"/>
                <a:cs typeface="Tahoma" pitchFamily="34" charset="0"/>
              </a:rPr>
              <a:t>Components of ‘Implementation Decay’</a:t>
            </a:r>
            <a:endParaRPr lang="en-GB" sz="1800" dirty="0">
              <a:solidFill>
                <a:prstClr val="black"/>
              </a:solidFill>
              <a:latin typeface="Tahoma"/>
            </a:endParaRPr>
          </a:p>
        </p:txBody>
      </p:sp>
    </p:spTree>
    <p:extLst>
      <p:ext uri="{BB962C8B-B14F-4D97-AF65-F5344CB8AC3E}">
        <p14:creationId xmlns:p14="http://schemas.microsoft.com/office/powerpoint/2010/main" val="247201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54013" y="5395913"/>
            <a:ext cx="798671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265363" y="4217988"/>
            <a:ext cx="817562" cy="11779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GB" sz="1800">
              <a:solidFill>
                <a:prstClr val="white"/>
              </a:solidFill>
            </a:endParaRPr>
          </a:p>
        </p:txBody>
      </p:sp>
      <p:sp>
        <p:nvSpPr>
          <p:cNvPr id="16" name="Rectangle 15"/>
          <p:cNvSpPr/>
          <p:nvPr/>
        </p:nvSpPr>
        <p:spPr>
          <a:xfrm>
            <a:off x="4075113" y="4460875"/>
            <a:ext cx="815975" cy="93503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GB" sz="1800">
              <a:solidFill>
                <a:prstClr val="white"/>
              </a:solidFill>
            </a:endParaRPr>
          </a:p>
        </p:txBody>
      </p:sp>
      <p:sp>
        <p:nvSpPr>
          <p:cNvPr id="17" name="Rectangle 16"/>
          <p:cNvSpPr/>
          <p:nvPr/>
        </p:nvSpPr>
        <p:spPr>
          <a:xfrm>
            <a:off x="5799138" y="4808538"/>
            <a:ext cx="817562" cy="5873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GB" sz="1800">
              <a:solidFill>
                <a:prstClr val="white"/>
              </a:solidFill>
            </a:endParaRPr>
          </a:p>
        </p:txBody>
      </p:sp>
      <p:sp>
        <p:nvSpPr>
          <p:cNvPr id="18" name="Rectangle 17"/>
          <p:cNvSpPr/>
          <p:nvPr/>
        </p:nvSpPr>
        <p:spPr>
          <a:xfrm>
            <a:off x="7615238" y="4929188"/>
            <a:ext cx="815975" cy="4667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GB" sz="1800">
              <a:solidFill>
                <a:prstClr val="white"/>
              </a:solidFill>
            </a:endParaRPr>
          </a:p>
        </p:txBody>
      </p:sp>
      <p:sp>
        <p:nvSpPr>
          <p:cNvPr id="19" name="Rectangle 18"/>
          <p:cNvSpPr/>
          <p:nvPr/>
        </p:nvSpPr>
        <p:spPr>
          <a:xfrm>
            <a:off x="444500" y="3525838"/>
            <a:ext cx="817563" cy="18700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GB" sz="1800">
              <a:solidFill>
                <a:prstClr val="white"/>
              </a:solidFill>
            </a:endParaRPr>
          </a:p>
        </p:txBody>
      </p:sp>
      <p:cxnSp>
        <p:nvCxnSpPr>
          <p:cNvPr id="42" name="Straight Connector 41"/>
          <p:cNvCxnSpPr/>
          <p:nvPr/>
        </p:nvCxnSpPr>
        <p:spPr>
          <a:xfrm>
            <a:off x="1262063" y="3525838"/>
            <a:ext cx="1003300" cy="692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062288" y="4217988"/>
            <a:ext cx="990600" cy="242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891088" y="4460875"/>
            <a:ext cx="885825" cy="347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619875" y="4808538"/>
            <a:ext cx="995363" cy="120650"/>
          </a:xfrm>
          <a:prstGeom prst="line">
            <a:avLst/>
          </a:prstGeom>
        </p:spPr>
        <p:style>
          <a:lnRef idx="1">
            <a:schemeClr val="accent1"/>
          </a:lnRef>
          <a:fillRef idx="0">
            <a:schemeClr val="accent1"/>
          </a:fillRef>
          <a:effectRef idx="0">
            <a:schemeClr val="accent1"/>
          </a:effectRef>
          <a:fontRef idx="minor">
            <a:schemeClr val="tx1"/>
          </a:fontRef>
        </p:style>
      </p:cxnSp>
      <p:sp>
        <p:nvSpPr>
          <p:cNvPr id="8204" name="TextBox 50"/>
          <p:cNvSpPr txBox="1">
            <a:spLocks noChangeArrowheads="1"/>
          </p:cNvSpPr>
          <p:nvPr/>
        </p:nvSpPr>
        <p:spPr bwMode="auto">
          <a:xfrm>
            <a:off x="250825" y="2160588"/>
            <a:ext cx="1285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b="1">
                <a:solidFill>
                  <a:srgbClr val="000000"/>
                </a:solidFill>
                <a:latin typeface="Tahoma" pitchFamily="34" charset="0"/>
                <a:cs typeface="Tahoma" pitchFamily="34" charset="0"/>
              </a:rPr>
              <a:t>Have the </a:t>
            </a:r>
          </a:p>
          <a:p>
            <a:pPr algn="ctr" eaLnBrk="1" fontAlgn="auto" hangingPunct="1">
              <a:spcBef>
                <a:spcPct val="0"/>
              </a:spcBef>
              <a:spcAft>
                <a:spcPts val="0"/>
              </a:spcAft>
              <a:buFontTx/>
              <a:buNone/>
            </a:pPr>
            <a:r>
              <a:rPr lang="en-GB" altLang="en-US" sz="1800" b="1">
                <a:solidFill>
                  <a:srgbClr val="000000"/>
                </a:solidFill>
                <a:latin typeface="Tahoma" pitchFamily="34" charset="0"/>
                <a:cs typeface="Tahoma" pitchFamily="34" charset="0"/>
              </a:rPr>
              <a:t>problem</a:t>
            </a:r>
          </a:p>
        </p:txBody>
      </p:sp>
      <p:sp>
        <p:nvSpPr>
          <p:cNvPr id="8205" name="TextBox 52"/>
          <p:cNvSpPr txBox="1">
            <a:spLocks noChangeArrowheads="1"/>
          </p:cNvSpPr>
          <p:nvPr/>
        </p:nvSpPr>
        <p:spPr bwMode="auto">
          <a:xfrm>
            <a:off x="2030413" y="2166938"/>
            <a:ext cx="1289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b="1">
                <a:solidFill>
                  <a:srgbClr val="000000"/>
                </a:solidFill>
                <a:latin typeface="Tahoma" pitchFamily="34" charset="0"/>
                <a:cs typeface="Tahoma" pitchFamily="34" charset="0"/>
              </a:rPr>
              <a:t>Aware of </a:t>
            </a:r>
          </a:p>
          <a:p>
            <a:pPr algn="ctr" eaLnBrk="1" fontAlgn="auto" hangingPunct="1">
              <a:spcBef>
                <a:spcPct val="0"/>
              </a:spcBef>
              <a:spcAft>
                <a:spcPts val="0"/>
              </a:spcAft>
              <a:buFontTx/>
              <a:buNone/>
            </a:pPr>
            <a:r>
              <a:rPr lang="en-GB" altLang="en-US" sz="1800" b="1">
                <a:solidFill>
                  <a:srgbClr val="000000"/>
                </a:solidFill>
                <a:latin typeface="Tahoma" pitchFamily="34" charset="0"/>
                <a:cs typeface="Tahoma" pitchFamily="34" charset="0"/>
              </a:rPr>
              <a:t>problem</a:t>
            </a:r>
          </a:p>
        </p:txBody>
      </p:sp>
      <p:sp>
        <p:nvSpPr>
          <p:cNvPr id="8206" name="TextBox 54"/>
          <p:cNvSpPr txBox="1">
            <a:spLocks noChangeArrowheads="1"/>
          </p:cNvSpPr>
          <p:nvPr/>
        </p:nvSpPr>
        <p:spPr bwMode="auto">
          <a:xfrm>
            <a:off x="3662363" y="2160588"/>
            <a:ext cx="1608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b="1" dirty="0">
                <a:solidFill>
                  <a:srgbClr val="000000"/>
                </a:solidFill>
                <a:latin typeface="Tahoma" pitchFamily="34" charset="0"/>
                <a:cs typeface="Tahoma" pitchFamily="34" charset="0"/>
              </a:rPr>
              <a:t>Eligible for</a:t>
            </a:r>
          </a:p>
          <a:p>
            <a:pPr algn="ctr" eaLnBrk="1" fontAlgn="auto" hangingPunct="1">
              <a:spcBef>
                <a:spcPct val="0"/>
              </a:spcBef>
              <a:spcAft>
                <a:spcPts val="0"/>
              </a:spcAft>
              <a:buFontTx/>
              <a:buNone/>
            </a:pPr>
            <a:r>
              <a:rPr lang="en-GB" altLang="en-US" sz="1800" b="1" dirty="0">
                <a:solidFill>
                  <a:srgbClr val="000000"/>
                </a:solidFill>
                <a:latin typeface="Tahoma" pitchFamily="34" charset="0"/>
                <a:cs typeface="Tahoma" pitchFamily="34" charset="0"/>
              </a:rPr>
              <a:t>intervention</a:t>
            </a:r>
          </a:p>
        </p:txBody>
      </p:sp>
      <p:sp>
        <p:nvSpPr>
          <p:cNvPr id="8207" name="TextBox 58"/>
          <p:cNvSpPr txBox="1">
            <a:spLocks noChangeArrowheads="1"/>
          </p:cNvSpPr>
          <p:nvPr/>
        </p:nvSpPr>
        <p:spPr bwMode="auto">
          <a:xfrm>
            <a:off x="5375275" y="2160588"/>
            <a:ext cx="1608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b="1">
                <a:solidFill>
                  <a:srgbClr val="000000"/>
                </a:solidFill>
                <a:latin typeface="Tahoma" pitchFamily="34" charset="0"/>
                <a:cs typeface="Tahoma" pitchFamily="34" charset="0"/>
              </a:rPr>
              <a:t>Optimal</a:t>
            </a:r>
          </a:p>
          <a:p>
            <a:pPr algn="ctr" eaLnBrk="1" fontAlgn="auto" hangingPunct="1">
              <a:spcBef>
                <a:spcPct val="0"/>
              </a:spcBef>
              <a:spcAft>
                <a:spcPts val="0"/>
              </a:spcAft>
              <a:buFontTx/>
              <a:buNone/>
            </a:pPr>
            <a:r>
              <a:rPr lang="en-GB" altLang="en-US" sz="1800" b="1">
                <a:solidFill>
                  <a:srgbClr val="000000"/>
                </a:solidFill>
                <a:latin typeface="Tahoma" pitchFamily="34" charset="0"/>
                <a:cs typeface="Tahoma" pitchFamily="34" charset="0"/>
              </a:rPr>
              <a:t>intervention</a:t>
            </a:r>
          </a:p>
        </p:txBody>
      </p:sp>
      <p:sp>
        <p:nvSpPr>
          <p:cNvPr id="8208" name="TextBox 60"/>
          <p:cNvSpPr txBox="1">
            <a:spLocks noChangeArrowheads="1"/>
          </p:cNvSpPr>
          <p:nvPr/>
        </p:nvSpPr>
        <p:spPr bwMode="auto">
          <a:xfrm>
            <a:off x="7237413" y="2155825"/>
            <a:ext cx="1530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800" b="1">
                <a:solidFill>
                  <a:srgbClr val="000000"/>
                </a:solidFill>
                <a:latin typeface="Tahoma" pitchFamily="34" charset="0"/>
                <a:cs typeface="Tahoma" pitchFamily="34" charset="0"/>
              </a:rPr>
              <a:t>Compliance</a:t>
            </a:r>
          </a:p>
          <a:p>
            <a:pPr algn="ctr" eaLnBrk="1" fontAlgn="auto" hangingPunct="1">
              <a:spcBef>
                <a:spcPct val="0"/>
              </a:spcBef>
              <a:spcAft>
                <a:spcPts val="0"/>
              </a:spcAft>
              <a:buFontTx/>
              <a:buNone/>
            </a:pPr>
            <a:r>
              <a:rPr lang="en-GB" altLang="en-US" sz="1800" b="1">
                <a:solidFill>
                  <a:srgbClr val="000000"/>
                </a:solidFill>
                <a:latin typeface="Tahoma" pitchFamily="34" charset="0"/>
                <a:cs typeface="Tahoma" pitchFamily="34" charset="0"/>
              </a:rPr>
              <a:t> with plan</a:t>
            </a:r>
          </a:p>
        </p:txBody>
      </p:sp>
      <p:sp>
        <p:nvSpPr>
          <p:cNvPr id="8209" name="TextBox 65"/>
          <p:cNvSpPr txBox="1">
            <a:spLocks noChangeArrowheads="1"/>
          </p:cNvSpPr>
          <p:nvPr/>
        </p:nvSpPr>
        <p:spPr bwMode="auto">
          <a:xfrm>
            <a:off x="1218206" y="260350"/>
            <a:ext cx="69108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2400" dirty="0" smtClean="0">
                <a:solidFill>
                  <a:prstClr val="black"/>
                </a:solidFill>
                <a:latin typeface="Tahoma" pitchFamily="34" charset="0"/>
                <a:cs typeface="Tahoma" pitchFamily="34" charset="0"/>
              </a:rPr>
              <a:t>Collaboration </a:t>
            </a:r>
            <a:r>
              <a:rPr lang="en-GB" altLang="en-US" sz="2400" dirty="0">
                <a:solidFill>
                  <a:prstClr val="black"/>
                </a:solidFill>
                <a:latin typeface="Tahoma" pitchFamily="34" charset="0"/>
                <a:cs typeface="Tahoma" pitchFamily="34" charset="0"/>
              </a:rPr>
              <a:t>to address ‘implementation decay’</a:t>
            </a:r>
          </a:p>
        </p:txBody>
      </p:sp>
      <p:sp>
        <p:nvSpPr>
          <p:cNvPr id="8210" name="TextBox 4"/>
          <p:cNvSpPr txBox="1">
            <a:spLocks noChangeArrowheads="1"/>
          </p:cNvSpPr>
          <p:nvPr/>
        </p:nvSpPr>
        <p:spPr bwMode="auto">
          <a:xfrm>
            <a:off x="1547813" y="4292600"/>
            <a:ext cx="461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auto" hangingPunct="1">
              <a:spcBef>
                <a:spcPct val="0"/>
              </a:spcBef>
              <a:spcAft>
                <a:spcPts val="0"/>
              </a:spcAft>
              <a:buFontTx/>
              <a:buNone/>
            </a:pPr>
            <a:r>
              <a:rPr lang="en-GB" altLang="en-US" sz="3600">
                <a:solidFill>
                  <a:srgbClr val="000000"/>
                </a:solidFill>
                <a:latin typeface="Tahoma" pitchFamily="34" charset="0"/>
                <a:cs typeface="Tahoma" pitchFamily="34" charset="0"/>
              </a:rPr>
              <a:t>A</a:t>
            </a:r>
          </a:p>
        </p:txBody>
      </p:sp>
      <p:sp>
        <p:nvSpPr>
          <p:cNvPr id="8211" name="TextBox 9"/>
          <p:cNvSpPr txBox="1">
            <a:spLocks noChangeArrowheads="1"/>
          </p:cNvSpPr>
          <p:nvPr/>
        </p:nvSpPr>
        <p:spPr bwMode="auto">
          <a:xfrm flipH="1">
            <a:off x="3419475" y="4581525"/>
            <a:ext cx="320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3600">
                <a:solidFill>
                  <a:srgbClr val="000000"/>
                </a:solidFill>
                <a:latin typeface="Tahoma" pitchFamily="34" charset="0"/>
                <a:cs typeface="Tahoma" pitchFamily="34" charset="0"/>
              </a:rPr>
              <a:t>B</a:t>
            </a:r>
          </a:p>
        </p:txBody>
      </p:sp>
      <p:sp>
        <p:nvSpPr>
          <p:cNvPr id="8212" name="TextBox 11"/>
          <p:cNvSpPr txBox="1">
            <a:spLocks noChangeArrowheads="1"/>
          </p:cNvSpPr>
          <p:nvPr/>
        </p:nvSpPr>
        <p:spPr bwMode="auto">
          <a:xfrm>
            <a:off x="5192713" y="4797425"/>
            <a:ext cx="33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3600">
                <a:solidFill>
                  <a:srgbClr val="000000"/>
                </a:solidFill>
                <a:latin typeface="Tahoma" pitchFamily="34" charset="0"/>
                <a:cs typeface="Tahoma" pitchFamily="34" charset="0"/>
              </a:rPr>
              <a:t>C</a:t>
            </a:r>
          </a:p>
        </p:txBody>
      </p:sp>
      <p:sp>
        <p:nvSpPr>
          <p:cNvPr id="8213" name="TextBox 12"/>
          <p:cNvSpPr txBox="1">
            <a:spLocks noChangeArrowheads="1"/>
          </p:cNvSpPr>
          <p:nvPr/>
        </p:nvSpPr>
        <p:spPr bwMode="auto">
          <a:xfrm>
            <a:off x="6875463" y="4870450"/>
            <a:ext cx="49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3600">
                <a:solidFill>
                  <a:srgbClr val="000000"/>
                </a:solidFill>
                <a:latin typeface="Tahoma" pitchFamily="34" charset="0"/>
                <a:cs typeface="Tahoma" pitchFamily="34" charset="0"/>
              </a:rPr>
              <a:t>D</a:t>
            </a:r>
          </a:p>
        </p:txBody>
      </p:sp>
      <p:sp>
        <p:nvSpPr>
          <p:cNvPr id="2" name="Oval 1"/>
          <p:cNvSpPr/>
          <p:nvPr/>
        </p:nvSpPr>
        <p:spPr>
          <a:xfrm>
            <a:off x="3740150" y="4217988"/>
            <a:ext cx="3135313" cy="14430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3" name="Oval 2"/>
          <p:cNvSpPr/>
          <p:nvPr/>
        </p:nvSpPr>
        <p:spPr>
          <a:xfrm>
            <a:off x="852488" y="3068638"/>
            <a:ext cx="7150100" cy="3097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8216" name="Rectangle 3"/>
          <p:cNvSpPr>
            <a:spLocks noChangeArrowheads="1"/>
          </p:cNvSpPr>
          <p:nvPr/>
        </p:nvSpPr>
        <p:spPr bwMode="auto">
          <a:xfrm>
            <a:off x="7436757" y="6505575"/>
            <a:ext cx="1666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auto" hangingPunct="1">
              <a:spcBef>
                <a:spcPct val="0"/>
              </a:spcBef>
              <a:spcAft>
                <a:spcPts val="0"/>
              </a:spcAft>
              <a:buFontTx/>
              <a:buNone/>
            </a:pPr>
            <a:r>
              <a:rPr lang="en-GB" altLang="en-US" sz="1400">
                <a:solidFill>
                  <a:prstClr val="black"/>
                </a:solidFill>
                <a:latin typeface="Tahoma" pitchFamily="34" charset="0"/>
                <a:cs typeface="Tahoma" pitchFamily="34" charset="0"/>
              </a:rPr>
              <a:t>Chris Bentley 2012</a:t>
            </a:r>
          </a:p>
        </p:txBody>
      </p:sp>
      <p:grpSp>
        <p:nvGrpSpPr>
          <p:cNvPr id="4" name="Group 3"/>
          <p:cNvGrpSpPr/>
          <p:nvPr/>
        </p:nvGrpSpPr>
        <p:grpSpPr>
          <a:xfrm>
            <a:off x="899592" y="1124744"/>
            <a:ext cx="3153296" cy="369332"/>
            <a:chOff x="899592" y="1124744"/>
            <a:chExt cx="3153296" cy="369332"/>
          </a:xfrm>
        </p:grpSpPr>
        <p:cxnSp>
          <p:nvCxnSpPr>
            <p:cNvPr id="5" name="Straight Connector 4"/>
            <p:cNvCxnSpPr/>
            <p:nvPr/>
          </p:nvCxnSpPr>
          <p:spPr>
            <a:xfrm>
              <a:off x="899592" y="1340768"/>
              <a:ext cx="10800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51720" y="1124744"/>
              <a:ext cx="2001168" cy="369332"/>
            </a:xfrm>
            <a:prstGeom prst="rect">
              <a:avLst/>
            </a:prstGeom>
            <a:noFill/>
          </p:spPr>
          <p:txBody>
            <a:bodyPr wrap="square" rtlCol="0">
              <a:spAutoFit/>
            </a:bodyPr>
            <a:lstStyle/>
            <a:p>
              <a:pPr algn="ctr" fontAlgn="auto">
                <a:spcBef>
                  <a:spcPts val="0"/>
                </a:spcBef>
                <a:spcAft>
                  <a:spcPts val="0"/>
                </a:spcAft>
              </a:pPr>
              <a:r>
                <a:rPr lang="en-GB"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Lead service</a:t>
              </a:r>
              <a:endParaRPr lang="en-GB"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
          <p:cNvGrpSpPr/>
          <p:nvPr/>
        </p:nvGrpSpPr>
        <p:grpSpPr>
          <a:xfrm>
            <a:off x="4211985" y="1115452"/>
            <a:ext cx="3096319" cy="369332"/>
            <a:chOff x="4211985" y="1115452"/>
            <a:chExt cx="3096319" cy="369332"/>
          </a:xfrm>
        </p:grpSpPr>
        <p:cxnSp>
          <p:nvCxnSpPr>
            <p:cNvPr id="29" name="Straight Connector 28"/>
            <p:cNvCxnSpPr/>
            <p:nvPr/>
          </p:nvCxnSpPr>
          <p:spPr>
            <a:xfrm>
              <a:off x="4211985" y="1340768"/>
              <a:ext cx="108009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307136" y="1115452"/>
              <a:ext cx="2001168" cy="369332"/>
            </a:xfrm>
            <a:prstGeom prst="rect">
              <a:avLst/>
            </a:prstGeom>
            <a:noFill/>
          </p:spPr>
          <p:txBody>
            <a:bodyPr wrap="square" rtlCol="0">
              <a:spAutoFit/>
            </a:bodyPr>
            <a:lstStyle/>
            <a:p>
              <a:pPr algn="ctr" fontAlgn="auto">
                <a:spcBef>
                  <a:spcPts val="0"/>
                </a:spcBef>
                <a:spcAft>
                  <a:spcPts val="0"/>
                </a:spcAft>
              </a:pPr>
              <a:r>
                <a:rPr lang="en-GB"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HWB partners</a:t>
              </a:r>
              <a:endParaRPr lang="en-GB"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190448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07504" y="1484784"/>
          <a:ext cx="8784975" cy="5151120"/>
        </p:xfrm>
        <a:graphic>
          <a:graphicData uri="http://schemas.openxmlformats.org/drawingml/2006/table">
            <a:tbl>
              <a:tblPr firstRow="1" bandRow="1">
                <a:tableStyleId>{5C22544A-7EE6-4342-B048-85BDC9FD1C3A}</a:tableStyleId>
              </a:tblPr>
              <a:tblGrid>
                <a:gridCol w="2928325">
                  <a:extLst>
                    <a:ext uri="{9D8B030D-6E8A-4147-A177-3AD203B41FA5}">
                      <a16:colId xmlns:a16="http://schemas.microsoft.com/office/drawing/2014/main" xmlns="" val="20000"/>
                    </a:ext>
                  </a:extLst>
                </a:gridCol>
                <a:gridCol w="2928325">
                  <a:extLst>
                    <a:ext uri="{9D8B030D-6E8A-4147-A177-3AD203B41FA5}">
                      <a16:colId xmlns:a16="http://schemas.microsoft.com/office/drawing/2014/main" xmlns="" val="20001"/>
                    </a:ext>
                  </a:extLst>
                </a:gridCol>
                <a:gridCol w="2928325">
                  <a:extLst>
                    <a:ext uri="{9D8B030D-6E8A-4147-A177-3AD203B41FA5}">
                      <a16:colId xmlns:a16="http://schemas.microsoft.com/office/drawing/2014/main" xmlns="" val="20002"/>
                    </a:ext>
                  </a:extLst>
                </a:gridCol>
              </a:tblGrid>
              <a:tr h="351570">
                <a:tc>
                  <a:txBody>
                    <a:bodyPr/>
                    <a:lstStyle/>
                    <a:p>
                      <a:pPr algn="ctr"/>
                      <a:r>
                        <a:rPr lang="en-GB" sz="2000" dirty="0" smtClean="0">
                          <a:latin typeface="Tahoma" panose="020B0604030504040204" pitchFamily="34" charset="0"/>
                          <a:ea typeface="Tahoma" panose="020B0604030504040204" pitchFamily="34" charset="0"/>
                          <a:cs typeface="Tahoma" panose="020B0604030504040204" pitchFamily="34" charset="0"/>
                        </a:rPr>
                        <a:t>A</a:t>
                      </a:r>
                      <a:endParaRPr lang="en-GB"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2000" dirty="0" smtClean="0">
                          <a:latin typeface="Tahoma" panose="020B0604030504040204" pitchFamily="34" charset="0"/>
                          <a:ea typeface="Tahoma" panose="020B0604030504040204" pitchFamily="34" charset="0"/>
                          <a:cs typeface="Tahoma" panose="020B0604030504040204" pitchFamily="34" charset="0"/>
                        </a:rPr>
                        <a:t>B</a:t>
                      </a:r>
                      <a:endParaRPr lang="en-GB"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2000" dirty="0" smtClean="0">
                          <a:latin typeface="Tahoma" panose="020B0604030504040204" pitchFamily="34" charset="0"/>
                          <a:ea typeface="Tahoma" panose="020B0604030504040204" pitchFamily="34" charset="0"/>
                          <a:cs typeface="Tahoma" panose="020B0604030504040204" pitchFamily="34" charset="0"/>
                        </a:rPr>
                        <a:t>D</a:t>
                      </a:r>
                      <a:endParaRPr lang="en-GB" sz="2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0"/>
                  </a:ext>
                </a:extLst>
              </a:tr>
              <a:tr h="4328950">
                <a:tc>
                  <a:txBody>
                    <a:bodyPr/>
                    <a:lstStyle/>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Resilient communities</a:t>
                      </a:r>
                    </a:p>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Active citizenship</a:t>
                      </a:r>
                      <a:r>
                        <a:rPr lang="en-GB" baseline="0" dirty="0" smtClean="0">
                          <a:latin typeface="Tahoma" panose="020B0604030504040204" pitchFamily="34" charset="0"/>
                          <a:ea typeface="Tahoma" panose="020B0604030504040204" pitchFamily="34" charset="0"/>
                          <a:cs typeface="Tahoma" panose="020B0604030504040204" pitchFamily="34" charset="0"/>
                        </a:rPr>
                        <a:t> and health literacy</a:t>
                      </a:r>
                    </a:p>
                    <a:p>
                      <a:pPr marL="285750" indent="-285750">
                        <a:buFont typeface="Arial" panose="020B0604020202020204" pitchFamily="34" charset="0"/>
                        <a:buChar char="•"/>
                      </a:pPr>
                      <a:r>
                        <a:rPr lang="en-GB" baseline="0" dirty="0" smtClean="0">
                          <a:latin typeface="Tahoma" panose="020B0604030504040204" pitchFamily="34" charset="0"/>
                          <a:ea typeface="Tahoma" panose="020B0604030504040204" pitchFamily="34" charset="0"/>
                          <a:cs typeface="Tahoma" panose="020B0604030504040204" pitchFamily="34" charset="0"/>
                        </a:rPr>
                        <a:t>Healthy Community Programme (stress; healthy eating; debt)</a:t>
                      </a:r>
                    </a:p>
                    <a:p>
                      <a:pPr marL="285750" indent="-285750">
                        <a:buFont typeface="Arial" panose="020B0604020202020204" pitchFamily="34" charset="0"/>
                        <a:buChar char="•"/>
                      </a:pPr>
                      <a:r>
                        <a:rPr lang="en-GB" baseline="0" dirty="0" smtClean="0">
                          <a:latin typeface="Tahoma" panose="020B0604030504040204" pitchFamily="34" charset="0"/>
                          <a:ea typeface="Tahoma" panose="020B0604030504040204" pitchFamily="34" charset="0"/>
                          <a:cs typeface="Tahoma" panose="020B0604030504040204" pitchFamily="34" charset="0"/>
                        </a:rPr>
                        <a:t>Altogether better Health Champions</a:t>
                      </a:r>
                    </a:p>
                    <a:p>
                      <a:pPr marL="285750" indent="-285750">
                        <a:buFont typeface="Arial" panose="020B0604020202020204" pitchFamily="34" charset="0"/>
                        <a:buChar char="•"/>
                      </a:pPr>
                      <a:r>
                        <a:rPr lang="en-GB" baseline="0" dirty="0" smtClean="0">
                          <a:latin typeface="Tahoma" panose="020B0604030504040204" pitchFamily="34" charset="0"/>
                          <a:ea typeface="Tahoma" panose="020B0604030504040204" pitchFamily="34" charset="0"/>
                          <a:cs typeface="Tahoma" panose="020B0604030504040204" pitchFamily="34" charset="0"/>
                        </a:rPr>
                        <a:t>Social capital and connectivity with ‘seldom seen’ residents</a:t>
                      </a:r>
                    </a:p>
                    <a:p>
                      <a:pPr marL="285750" indent="-285750">
                        <a:buFont typeface="Arial" panose="020B0604020202020204" pitchFamily="34" charset="0"/>
                        <a:buChar char="•"/>
                      </a:pPr>
                      <a:r>
                        <a:rPr lang="en-GB" baseline="0" dirty="0" smtClean="0">
                          <a:latin typeface="Tahoma" panose="020B0604030504040204" pitchFamily="34" charset="0"/>
                          <a:ea typeface="Tahoma" panose="020B0604030504040204" pitchFamily="34" charset="0"/>
                          <a:cs typeface="Tahoma" panose="020B0604030504040204" pitchFamily="34" charset="0"/>
                        </a:rPr>
                        <a:t>Single point of access advice and support channels</a:t>
                      </a:r>
                    </a:p>
                    <a:p>
                      <a:pPr marL="285750" indent="-285750">
                        <a:buFont typeface="Arial" panose="020B0604020202020204" pitchFamily="34" charset="0"/>
                        <a:buChar char="•"/>
                      </a:pPr>
                      <a:endParaRPr lang="en-GB"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Sheffield Wellbeing consortium</a:t>
                      </a:r>
                    </a:p>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Health Champions + Practice Health Champions</a:t>
                      </a:r>
                    </a:p>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Advocates</a:t>
                      </a:r>
                    </a:p>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Front-line services:</a:t>
                      </a:r>
                    </a:p>
                    <a:p>
                      <a:pPr marL="742950" lvl="1" indent="-285750">
                        <a:buFont typeface="Wingdings" panose="05000000000000000000" pitchFamily="2" charset="2"/>
                        <a:buChar char="Ø"/>
                      </a:pPr>
                      <a:r>
                        <a:rPr lang="en-GB" dirty="0" smtClean="0">
                          <a:latin typeface="Tahoma" panose="020B0604030504040204" pitchFamily="34" charset="0"/>
                          <a:ea typeface="Tahoma" panose="020B0604030504040204" pitchFamily="34" charset="0"/>
                          <a:cs typeface="Tahoma" panose="020B0604030504040204" pitchFamily="34" charset="0"/>
                        </a:rPr>
                        <a:t>No-wrong door</a:t>
                      </a:r>
                    </a:p>
                    <a:p>
                      <a:pPr marL="742950" lvl="1" indent="-285750">
                        <a:buFont typeface="Wingdings" panose="05000000000000000000" pitchFamily="2" charset="2"/>
                        <a:buChar char="Ø"/>
                      </a:pPr>
                      <a:r>
                        <a:rPr lang="en-GB" dirty="0" smtClean="0">
                          <a:latin typeface="Tahoma" panose="020B0604030504040204" pitchFamily="34" charset="0"/>
                          <a:ea typeface="Tahoma" panose="020B0604030504040204" pitchFamily="34" charset="0"/>
                          <a:cs typeface="Tahoma" panose="020B0604030504040204" pitchFamily="34" charset="0"/>
                        </a:rPr>
                        <a:t>Reduced</a:t>
                      </a:r>
                      <a:r>
                        <a:rPr lang="en-GB" baseline="0" dirty="0" smtClean="0">
                          <a:latin typeface="Tahoma" panose="020B0604030504040204" pitchFamily="34" charset="0"/>
                          <a:ea typeface="Tahoma" panose="020B0604030504040204" pitchFamily="34" charset="0"/>
                          <a:cs typeface="Tahoma" panose="020B0604030504040204" pitchFamily="34" charset="0"/>
                        </a:rPr>
                        <a:t> handoffs</a:t>
                      </a:r>
                    </a:p>
                    <a:p>
                      <a:pPr marL="742950" lvl="1" indent="-285750">
                        <a:buFont typeface="Wingdings" panose="05000000000000000000" pitchFamily="2" charset="2"/>
                        <a:buChar char="Ø"/>
                      </a:pPr>
                      <a:r>
                        <a:rPr lang="en-GB" baseline="0" dirty="0" smtClean="0">
                          <a:latin typeface="Tahoma" panose="020B0604030504040204" pitchFamily="34" charset="0"/>
                          <a:ea typeface="Tahoma" panose="020B0604030504040204" pitchFamily="34" charset="0"/>
                          <a:cs typeface="Tahoma" panose="020B0604030504040204" pitchFamily="34" charset="0"/>
                        </a:rPr>
                        <a:t>Shared key workers</a:t>
                      </a:r>
                    </a:p>
                    <a:p>
                      <a:pPr marL="742950" lvl="1" indent="-285750">
                        <a:buFont typeface="Wingdings" panose="05000000000000000000" pitchFamily="2" charset="2"/>
                        <a:buChar char="Ø"/>
                      </a:pPr>
                      <a:r>
                        <a:rPr lang="en-GB" baseline="0" dirty="0" smtClean="0">
                          <a:latin typeface="Tahoma" panose="020B0604030504040204" pitchFamily="34" charset="0"/>
                          <a:ea typeface="Tahoma" panose="020B0604030504040204" pitchFamily="34" charset="0"/>
                          <a:cs typeface="Tahoma" panose="020B0604030504040204" pitchFamily="34" charset="0"/>
                        </a:rPr>
                        <a:t>Data-sharing</a:t>
                      </a:r>
                    </a:p>
                    <a:p>
                      <a:pPr marL="742950" lvl="1" indent="-285750">
                        <a:buFont typeface="Wingdings" panose="05000000000000000000" pitchFamily="2" charset="2"/>
                        <a:buChar char="Ø"/>
                      </a:pPr>
                      <a:r>
                        <a:rPr lang="en-GB" baseline="0" dirty="0" smtClean="0">
                          <a:latin typeface="Tahoma" panose="020B0604030504040204" pitchFamily="34" charset="0"/>
                          <a:ea typeface="Tahoma" panose="020B0604030504040204" pitchFamily="34" charset="0"/>
                          <a:cs typeface="Tahoma" panose="020B0604030504040204" pitchFamily="34" charset="0"/>
                        </a:rPr>
                        <a:t>Outreach and community venues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latin typeface="Tahoma" panose="020B0604030504040204" pitchFamily="34" charset="0"/>
                          <a:ea typeface="Tahoma" panose="020B0604030504040204" pitchFamily="34" charset="0"/>
                          <a:cs typeface="Tahoma" panose="020B0604030504040204" pitchFamily="34" charset="0"/>
                        </a:rPr>
                        <a:t>Single point of access advice and support channels</a:t>
                      </a:r>
                    </a:p>
                    <a:p>
                      <a:pPr marL="285750" lvl="0" indent="-285750">
                        <a:buFont typeface="Arial" panose="020B0604020202020204" pitchFamily="34" charset="0"/>
                        <a:buChar char="•"/>
                      </a:pPr>
                      <a:endParaRPr lang="en-GB"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lvl="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Practice health champions</a:t>
                      </a:r>
                    </a:p>
                    <a:p>
                      <a:pPr marL="285750" lvl="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Social prescribing</a:t>
                      </a:r>
                    </a:p>
                    <a:p>
                      <a:pPr marL="285750" lvl="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Co-ordinated voluntary services support</a:t>
                      </a:r>
                    </a:p>
                    <a:p>
                      <a:pPr marL="285750" lvl="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Healthy</a:t>
                      </a:r>
                      <a:r>
                        <a:rPr lang="en-GB" baseline="0" dirty="0" smtClean="0">
                          <a:latin typeface="Tahoma" panose="020B0604030504040204" pitchFamily="34" charset="0"/>
                          <a:ea typeface="Tahoma" panose="020B0604030504040204" pitchFamily="34" charset="0"/>
                          <a:cs typeface="Tahoma" panose="020B0604030504040204" pitchFamily="34" charset="0"/>
                        </a:rPr>
                        <a:t> Community Programme</a:t>
                      </a:r>
                      <a:endParaRPr lang="en-GB" dirty="0" smtClean="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Health Champions</a:t>
                      </a:r>
                      <a:endParaRPr lang="en-GB"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1"/>
                  </a:ext>
                </a:extLst>
              </a:tr>
            </a:tbl>
          </a:graphicData>
        </a:graphic>
      </p:graphicFrame>
      <p:sp>
        <p:nvSpPr>
          <p:cNvPr id="3" name="TextBox 2"/>
          <p:cNvSpPr txBox="1"/>
          <p:nvPr/>
        </p:nvSpPr>
        <p:spPr>
          <a:xfrm>
            <a:off x="1403648" y="476672"/>
            <a:ext cx="6264696" cy="830997"/>
          </a:xfrm>
          <a:prstGeom prst="rect">
            <a:avLst/>
          </a:prstGeom>
          <a:noFill/>
        </p:spPr>
        <p:txBody>
          <a:bodyPr wrap="square" rtlCol="0">
            <a:spAutoFit/>
          </a:bodyPr>
          <a:lstStyle/>
          <a:p>
            <a:pPr algn="ctr" fontAlgn="auto">
              <a:spcBef>
                <a:spcPts val="0"/>
              </a:spcBef>
              <a:spcAft>
                <a:spcPts val="0"/>
              </a:spcAft>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Sheffield Intervention Decay </a:t>
            </a: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(A+B+C+D</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Strategy</a:t>
            </a:r>
            <a:endParaRPr lang="en-GB"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40963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006725" y="2984500"/>
            <a:ext cx="314801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800" b="1">
                <a:solidFill>
                  <a:srgbClr val="000099"/>
                </a:solidFill>
              </a:rPr>
              <a:t>Partnership, </a:t>
            </a:r>
          </a:p>
          <a:p>
            <a:pPr algn="ctr" eaLnBrk="1" fontAlgn="auto" hangingPunct="1">
              <a:spcBef>
                <a:spcPct val="0"/>
              </a:spcBef>
              <a:spcAft>
                <a:spcPts val="0"/>
              </a:spcAft>
              <a:buFontTx/>
              <a:buNone/>
            </a:pPr>
            <a:r>
              <a:rPr lang="en-GB" altLang="en-US" sz="1800" b="1">
                <a:solidFill>
                  <a:srgbClr val="000099"/>
                </a:solidFill>
              </a:rPr>
              <a:t>Vision and Strategy,</a:t>
            </a:r>
          </a:p>
          <a:p>
            <a:pPr algn="ctr" eaLnBrk="1" fontAlgn="auto" hangingPunct="1">
              <a:spcBef>
                <a:spcPct val="0"/>
              </a:spcBef>
              <a:spcAft>
                <a:spcPts val="0"/>
              </a:spcAft>
              <a:buFontTx/>
              <a:buNone/>
            </a:pPr>
            <a:r>
              <a:rPr lang="en-GB" altLang="en-US" sz="1800" b="1">
                <a:solidFill>
                  <a:srgbClr val="000099"/>
                </a:solidFill>
              </a:rPr>
              <a:t>Leadership and Engagement</a:t>
            </a:r>
          </a:p>
        </p:txBody>
      </p:sp>
      <p:sp>
        <p:nvSpPr>
          <p:cNvPr id="55299" name="AutoShape 3"/>
          <p:cNvSpPr>
            <a:spLocks noChangeArrowheads="1"/>
          </p:cNvSpPr>
          <p:nvPr/>
        </p:nvSpPr>
        <p:spPr bwMode="auto">
          <a:xfrm>
            <a:off x="2181225" y="942975"/>
            <a:ext cx="4786313" cy="3803650"/>
          </a:xfrm>
          <a:prstGeom prst="triangle">
            <a:avLst>
              <a:gd name="adj" fmla="val 50000"/>
            </a:avLst>
          </a:prstGeom>
          <a:noFill/>
          <a:ln w="9525" algn="in">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endParaRPr lang="en-US" altLang="en-US" sz="1800">
              <a:solidFill>
                <a:srgbClr val="000000"/>
              </a:solidFill>
            </a:endParaRPr>
          </a:p>
        </p:txBody>
      </p:sp>
      <p:sp>
        <p:nvSpPr>
          <p:cNvPr id="55300" name="Text Box 4"/>
          <p:cNvSpPr txBox="1">
            <a:spLocks noChangeArrowheads="1"/>
          </p:cNvSpPr>
          <p:nvPr/>
        </p:nvSpPr>
        <p:spPr bwMode="auto">
          <a:xfrm>
            <a:off x="3486150" y="333375"/>
            <a:ext cx="22320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800" b="1" dirty="0" smtClean="0">
                <a:solidFill>
                  <a:srgbClr val="000099"/>
                </a:solidFill>
              </a:rPr>
              <a:t>Civic Level</a:t>
            </a:r>
            <a:endParaRPr lang="en-GB" altLang="en-US" sz="1800" b="1" dirty="0">
              <a:solidFill>
                <a:srgbClr val="000099"/>
              </a:solidFill>
            </a:endParaRPr>
          </a:p>
          <a:p>
            <a:pPr algn="ctr" eaLnBrk="1" fontAlgn="auto" hangingPunct="1">
              <a:spcBef>
                <a:spcPct val="0"/>
              </a:spcBef>
              <a:spcAft>
                <a:spcPts val="0"/>
              </a:spcAft>
              <a:buFontTx/>
              <a:buNone/>
            </a:pPr>
            <a:r>
              <a:rPr lang="en-GB" altLang="en-US" sz="1800" b="1" dirty="0">
                <a:solidFill>
                  <a:srgbClr val="000099"/>
                </a:solidFill>
              </a:rPr>
              <a:t>Interventions</a:t>
            </a:r>
          </a:p>
        </p:txBody>
      </p:sp>
      <p:sp>
        <p:nvSpPr>
          <p:cNvPr id="55301" name="Text Box 5"/>
          <p:cNvSpPr txBox="1">
            <a:spLocks noChangeArrowheads="1"/>
          </p:cNvSpPr>
          <p:nvPr/>
        </p:nvSpPr>
        <p:spPr bwMode="auto">
          <a:xfrm>
            <a:off x="5856288" y="4778375"/>
            <a:ext cx="23098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800" b="1">
                <a:solidFill>
                  <a:srgbClr val="000099"/>
                </a:solidFill>
              </a:rPr>
              <a:t>Intervention Through Communities</a:t>
            </a:r>
          </a:p>
        </p:txBody>
      </p:sp>
      <p:sp>
        <p:nvSpPr>
          <p:cNvPr id="55302" name="Text Box 6"/>
          <p:cNvSpPr txBox="1">
            <a:spLocks noChangeArrowheads="1"/>
          </p:cNvSpPr>
          <p:nvPr/>
        </p:nvSpPr>
        <p:spPr bwMode="auto">
          <a:xfrm>
            <a:off x="1109663" y="4778375"/>
            <a:ext cx="215423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800" b="1">
                <a:solidFill>
                  <a:srgbClr val="000099"/>
                </a:solidFill>
              </a:rPr>
              <a:t>Intervention Through</a:t>
            </a:r>
          </a:p>
          <a:p>
            <a:pPr algn="ctr" eaLnBrk="1" fontAlgn="auto" hangingPunct="1">
              <a:spcBef>
                <a:spcPct val="0"/>
              </a:spcBef>
              <a:spcAft>
                <a:spcPts val="0"/>
              </a:spcAft>
              <a:buFontTx/>
              <a:buNone/>
            </a:pPr>
            <a:r>
              <a:rPr lang="en-GB" altLang="en-US" sz="1800" b="1">
                <a:solidFill>
                  <a:srgbClr val="000099"/>
                </a:solidFill>
              </a:rPr>
              <a:t> Services</a:t>
            </a:r>
          </a:p>
        </p:txBody>
      </p:sp>
      <p:sp>
        <p:nvSpPr>
          <p:cNvPr id="55303" name="Text Box 7"/>
          <p:cNvSpPr txBox="1">
            <a:spLocks noChangeArrowheads="1"/>
          </p:cNvSpPr>
          <p:nvPr/>
        </p:nvSpPr>
        <p:spPr bwMode="auto">
          <a:xfrm>
            <a:off x="900113" y="2024063"/>
            <a:ext cx="3148012"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600" b="1">
                <a:solidFill>
                  <a:srgbClr val="FF0000"/>
                </a:solidFill>
              </a:rPr>
              <a:t>Systematic and scaled interventions through </a:t>
            </a:r>
          </a:p>
          <a:p>
            <a:pPr algn="ctr" eaLnBrk="1" fontAlgn="auto" hangingPunct="1">
              <a:spcBef>
                <a:spcPct val="0"/>
              </a:spcBef>
              <a:spcAft>
                <a:spcPts val="0"/>
              </a:spcAft>
              <a:buFontTx/>
              <a:buNone/>
            </a:pPr>
            <a:r>
              <a:rPr lang="en-GB" altLang="en-US" sz="1600" b="1">
                <a:solidFill>
                  <a:srgbClr val="FF0000"/>
                </a:solidFill>
              </a:rPr>
              <a:t>services</a:t>
            </a:r>
          </a:p>
          <a:p>
            <a:pPr algn="ctr" eaLnBrk="1" fontAlgn="auto" hangingPunct="1">
              <a:spcBef>
                <a:spcPct val="0"/>
              </a:spcBef>
              <a:spcAft>
                <a:spcPts val="0"/>
              </a:spcAft>
              <a:buFontTx/>
              <a:buNone/>
            </a:pPr>
            <a:r>
              <a:rPr lang="en-GB" altLang="en-US" sz="1800" b="1">
                <a:solidFill>
                  <a:srgbClr val="FF0000"/>
                </a:solidFill>
              </a:rPr>
              <a:t> </a:t>
            </a:r>
            <a:endParaRPr lang="en-GB" altLang="en-US" sz="1800">
              <a:solidFill>
                <a:srgbClr val="FF0000"/>
              </a:solidFill>
            </a:endParaRPr>
          </a:p>
        </p:txBody>
      </p:sp>
      <p:sp>
        <p:nvSpPr>
          <p:cNvPr id="55304" name="Text Box 8"/>
          <p:cNvSpPr txBox="1">
            <a:spLocks noChangeArrowheads="1"/>
          </p:cNvSpPr>
          <p:nvPr/>
        </p:nvSpPr>
        <p:spPr bwMode="auto">
          <a:xfrm>
            <a:off x="5233988" y="1989138"/>
            <a:ext cx="3148012"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600" b="1">
                <a:solidFill>
                  <a:srgbClr val="FF0000"/>
                </a:solidFill>
              </a:rPr>
              <a:t>Systematic community engagement</a:t>
            </a:r>
          </a:p>
        </p:txBody>
      </p:sp>
      <p:sp>
        <p:nvSpPr>
          <p:cNvPr id="55305" name="Text Box 9"/>
          <p:cNvSpPr txBox="1">
            <a:spLocks noChangeArrowheads="1"/>
          </p:cNvSpPr>
          <p:nvPr/>
        </p:nvSpPr>
        <p:spPr bwMode="auto">
          <a:xfrm>
            <a:off x="2946400" y="5270500"/>
            <a:ext cx="327501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800" b="1">
                <a:solidFill>
                  <a:srgbClr val="000099"/>
                </a:solidFill>
              </a:rPr>
              <a:t> </a:t>
            </a:r>
            <a:r>
              <a:rPr lang="en-GB" altLang="en-US" sz="1600" b="1">
                <a:solidFill>
                  <a:srgbClr val="FF0000"/>
                </a:solidFill>
              </a:rPr>
              <a:t>Service engagement </a:t>
            </a:r>
          </a:p>
          <a:p>
            <a:pPr algn="ctr" eaLnBrk="1" fontAlgn="auto" hangingPunct="1">
              <a:spcBef>
                <a:spcPct val="0"/>
              </a:spcBef>
              <a:spcAft>
                <a:spcPts val="0"/>
              </a:spcAft>
              <a:buFontTx/>
              <a:buNone/>
            </a:pPr>
            <a:r>
              <a:rPr lang="en-GB" altLang="en-US" sz="1600" b="1">
                <a:solidFill>
                  <a:srgbClr val="FF0000"/>
                </a:solidFill>
              </a:rPr>
              <a:t>with the community</a:t>
            </a:r>
            <a:endParaRPr lang="en-GB" altLang="en-US" sz="1600">
              <a:solidFill>
                <a:srgbClr val="FF0000"/>
              </a:solidFill>
            </a:endParaRPr>
          </a:p>
        </p:txBody>
      </p:sp>
      <p:sp>
        <p:nvSpPr>
          <p:cNvPr id="55306" name="Text Box 10"/>
          <p:cNvSpPr txBox="1">
            <a:spLocks noChangeArrowheads="1"/>
          </p:cNvSpPr>
          <p:nvPr/>
        </p:nvSpPr>
        <p:spPr bwMode="auto">
          <a:xfrm>
            <a:off x="2220913" y="6280150"/>
            <a:ext cx="4799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pPr>
            <a:r>
              <a:rPr lang="en-GB" altLang="en-US" sz="1600">
                <a:solidFill>
                  <a:srgbClr val="4F81BD"/>
                </a:solidFill>
              </a:rPr>
              <a:t> </a:t>
            </a:r>
            <a:r>
              <a:rPr lang="en-GB" altLang="en-US" sz="1600" u="sng">
                <a:solidFill>
                  <a:srgbClr val="000000"/>
                </a:solidFill>
              </a:rPr>
              <a:t>Producing Percentage Change at Population Level</a:t>
            </a:r>
          </a:p>
        </p:txBody>
      </p:sp>
      <p:sp>
        <p:nvSpPr>
          <p:cNvPr id="55307" name="Text Box 11"/>
          <p:cNvSpPr txBox="1">
            <a:spLocks noChangeArrowheads="1"/>
          </p:cNvSpPr>
          <p:nvPr/>
        </p:nvSpPr>
        <p:spPr bwMode="auto">
          <a:xfrm>
            <a:off x="7432675" y="6280150"/>
            <a:ext cx="1120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600">
                <a:solidFill>
                  <a:srgbClr val="000000"/>
                </a:solidFill>
              </a:rPr>
              <a:t>C. Bentley</a:t>
            </a:r>
          </a:p>
          <a:p>
            <a:pPr algn="ctr" eaLnBrk="1" fontAlgn="auto" hangingPunct="1">
              <a:spcBef>
                <a:spcPct val="0"/>
              </a:spcBef>
              <a:spcAft>
                <a:spcPts val="0"/>
              </a:spcAft>
              <a:buFontTx/>
              <a:buNone/>
            </a:pPr>
            <a:r>
              <a:rPr lang="en-GB" altLang="en-US" sz="1600">
                <a:solidFill>
                  <a:srgbClr val="000000"/>
                </a:solidFill>
              </a:rPr>
              <a:t>2007</a:t>
            </a:r>
          </a:p>
        </p:txBody>
      </p:sp>
      <p:sp>
        <p:nvSpPr>
          <p:cNvPr id="2" name="Oval 1"/>
          <p:cNvSpPr/>
          <p:nvPr/>
        </p:nvSpPr>
        <p:spPr>
          <a:xfrm>
            <a:off x="3263900" y="2941638"/>
            <a:ext cx="2592388" cy="1279525"/>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solidFill>
                <a:prstClr val="white"/>
              </a:solidFill>
            </a:endParaRPr>
          </a:p>
        </p:txBody>
      </p:sp>
      <p:sp>
        <p:nvSpPr>
          <p:cNvPr id="13" name="Oval 12"/>
          <p:cNvSpPr/>
          <p:nvPr/>
        </p:nvSpPr>
        <p:spPr>
          <a:xfrm>
            <a:off x="3276600" y="2947988"/>
            <a:ext cx="2592388" cy="1279525"/>
          </a:xfrm>
          <a:prstGeom prst="ellipse">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800" b="1" dirty="0">
                <a:solidFill>
                  <a:prstClr val="black"/>
                </a:solidFill>
              </a:rPr>
              <a:t>Health and Wellbeing Board</a:t>
            </a:r>
            <a:endParaRPr lang="en-GB" sz="1800" b="1" dirty="0">
              <a:solidFill>
                <a:prstClr val="white"/>
              </a:solidFill>
            </a:endParaRPr>
          </a:p>
        </p:txBody>
      </p:sp>
      <p:sp>
        <p:nvSpPr>
          <p:cNvPr id="14" name="Oval 13"/>
          <p:cNvSpPr/>
          <p:nvPr/>
        </p:nvSpPr>
        <p:spPr>
          <a:xfrm>
            <a:off x="3263900" y="2924944"/>
            <a:ext cx="2592388" cy="1279525"/>
          </a:xfrm>
          <a:prstGeom prst="ellipse">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800" b="1" dirty="0" smtClean="0">
                <a:solidFill>
                  <a:prstClr val="black"/>
                </a:solidFill>
              </a:rPr>
              <a:t>Units of Place-based planning</a:t>
            </a:r>
            <a:endParaRPr lang="en-GB" sz="1800" b="1" dirty="0">
              <a:solidFill>
                <a:prstClr val="black"/>
              </a:solidFill>
            </a:endParaRPr>
          </a:p>
        </p:txBody>
      </p:sp>
    </p:spTree>
    <p:extLst>
      <p:ext uri="{BB962C8B-B14F-4D97-AF65-F5344CB8AC3E}">
        <p14:creationId xmlns:p14="http://schemas.microsoft.com/office/powerpoint/2010/main" val="415817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Text Box 10"/>
          <p:cNvSpPr txBox="1">
            <a:spLocks noChangeArrowheads="1"/>
          </p:cNvSpPr>
          <p:nvPr/>
        </p:nvSpPr>
        <p:spPr bwMode="auto">
          <a:xfrm>
            <a:off x="2220913" y="6280150"/>
            <a:ext cx="4799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cs typeface="Arial" pitchFamily="34" charset="0"/>
              </a:defRPr>
            </a:lvl1pPr>
            <a:lvl2pPr marL="742950" indent="-285750" eaLnBrk="0" hangingPunct="0">
              <a:defRPr sz="2000">
                <a:solidFill>
                  <a:schemeClr val="tx1"/>
                </a:solidFill>
                <a:latin typeface="Tahoma" pitchFamily="34" charset="0"/>
                <a:cs typeface="Arial" pitchFamily="34" charset="0"/>
              </a:defRPr>
            </a:lvl2pPr>
            <a:lvl3pPr marL="1143000" indent="-228600" eaLnBrk="0" hangingPunct="0">
              <a:defRPr sz="2000">
                <a:solidFill>
                  <a:schemeClr val="tx1"/>
                </a:solidFill>
                <a:latin typeface="Tahoma" pitchFamily="34" charset="0"/>
                <a:cs typeface="Arial" pitchFamily="34" charset="0"/>
              </a:defRPr>
            </a:lvl3pPr>
            <a:lvl4pPr marL="1600200" indent="-228600" eaLnBrk="0" hangingPunct="0">
              <a:defRPr sz="2000">
                <a:solidFill>
                  <a:schemeClr val="tx1"/>
                </a:solidFill>
                <a:latin typeface="Tahoma" pitchFamily="34" charset="0"/>
                <a:cs typeface="Arial" pitchFamily="34" charset="0"/>
              </a:defRPr>
            </a:lvl4pPr>
            <a:lvl5pPr marL="2057400" indent="-228600" eaLnBrk="0" hangingPunct="0">
              <a:defRPr sz="2000">
                <a:solidFill>
                  <a:schemeClr val="tx1"/>
                </a:solidFill>
                <a:latin typeface="Tahoma"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Tahoma"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Tahoma"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Tahoma"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Tahoma" pitchFamily="34" charset="0"/>
                <a:cs typeface="Arial" pitchFamily="34" charset="0"/>
              </a:defRPr>
            </a:lvl9pPr>
          </a:lstStyle>
          <a:p>
            <a:pPr eaLnBrk="1" hangingPunct="1"/>
            <a:r>
              <a:rPr lang="en-GB" sz="1600">
                <a:solidFill>
                  <a:srgbClr val="0099CC"/>
                </a:solidFill>
                <a:latin typeface="Arial" pitchFamily="34" charset="0"/>
              </a:rPr>
              <a:t> </a:t>
            </a:r>
            <a:r>
              <a:rPr lang="en-GB" sz="1600" u="sng">
                <a:solidFill>
                  <a:srgbClr val="FFFFFF"/>
                </a:solidFill>
                <a:latin typeface="Arial" pitchFamily="34" charset="0"/>
              </a:rPr>
              <a:t>Producing Percentage Change at Population Level</a:t>
            </a:r>
          </a:p>
        </p:txBody>
      </p:sp>
      <p:sp>
        <p:nvSpPr>
          <p:cNvPr id="6155" name="Text Box 11"/>
          <p:cNvSpPr txBox="1">
            <a:spLocks noChangeArrowheads="1"/>
          </p:cNvSpPr>
          <p:nvPr/>
        </p:nvSpPr>
        <p:spPr bwMode="auto">
          <a:xfrm>
            <a:off x="7432675" y="6280150"/>
            <a:ext cx="1120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cs typeface="Arial" pitchFamily="34" charset="0"/>
              </a:defRPr>
            </a:lvl1pPr>
            <a:lvl2pPr marL="742950" indent="-285750" eaLnBrk="0" hangingPunct="0">
              <a:defRPr sz="2000">
                <a:solidFill>
                  <a:schemeClr val="tx1"/>
                </a:solidFill>
                <a:latin typeface="Tahoma" pitchFamily="34" charset="0"/>
                <a:cs typeface="Arial" pitchFamily="34" charset="0"/>
              </a:defRPr>
            </a:lvl2pPr>
            <a:lvl3pPr marL="1143000" indent="-228600" eaLnBrk="0" hangingPunct="0">
              <a:defRPr sz="2000">
                <a:solidFill>
                  <a:schemeClr val="tx1"/>
                </a:solidFill>
                <a:latin typeface="Tahoma" pitchFamily="34" charset="0"/>
                <a:cs typeface="Arial" pitchFamily="34" charset="0"/>
              </a:defRPr>
            </a:lvl3pPr>
            <a:lvl4pPr marL="1600200" indent="-228600" eaLnBrk="0" hangingPunct="0">
              <a:defRPr sz="2000">
                <a:solidFill>
                  <a:schemeClr val="tx1"/>
                </a:solidFill>
                <a:latin typeface="Tahoma" pitchFamily="34" charset="0"/>
                <a:cs typeface="Arial" pitchFamily="34" charset="0"/>
              </a:defRPr>
            </a:lvl4pPr>
            <a:lvl5pPr marL="2057400" indent="-228600" eaLnBrk="0" hangingPunct="0">
              <a:defRPr sz="2000">
                <a:solidFill>
                  <a:schemeClr val="tx1"/>
                </a:solidFill>
                <a:latin typeface="Tahoma"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Tahoma"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Tahoma"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Tahoma"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Tahoma" pitchFamily="34" charset="0"/>
                <a:cs typeface="Arial" pitchFamily="34" charset="0"/>
              </a:defRPr>
            </a:lvl9pPr>
          </a:lstStyle>
          <a:p>
            <a:pPr algn="ctr" eaLnBrk="1" hangingPunct="1"/>
            <a:r>
              <a:rPr lang="en-GB" sz="1600">
                <a:solidFill>
                  <a:srgbClr val="FFFFFF"/>
                </a:solidFill>
                <a:latin typeface="Arial" pitchFamily="34" charset="0"/>
              </a:rPr>
              <a:t>C. Bentley</a:t>
            </a:r>
          </a:p>
          <a:p>
            <a:pPr algn="ctr" eaLnBrk="1" hangingPunct="1"/>
            <a:r>
              <a:rPr lang="en-GB" sz="1600">
                <a:solidFill>
                  <a:srgbClr val="FFFFFF"/>
                </a:solidFill>
                <a:latin typeface="Arial" pitchFamily="34" charset="0"/>
              </a:rPr>
              <a:t>2007</a:t>
            </a:r>
          </a:p>
        </p:txBody>
      </p:sp>
      <p:sp>
        <p:nvSpPr>
          <p:cNvPr id="3" name="Rectangle 2"/>
          <p:cNvSpPr/>
          <p:nvPr/>
        </p:nvSpPr>
        <p:spPr>
          <a:xfrm>
            <a:off x="6228184" y="5301208"/>
            <a:ext cx="144016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Aft>
                <a:spcPts val="0"/>
              </a:spcAft>
            </a:pPr>
            <a:r>
              <a:rPr lang="en-GB" sz="1800" b="1" dirty="0" err="1">
                <a:solidFill>
                  <a:srgbClr val="000099"/>
                </a:solidFill>
                <a:latin typeface="Arial" charset="0"/>
              </a:rPr>
              <a:t>Gminas</a:t>
            </a:r>
            <a:endParaRPr lang="en-GB" sz="1800" b="1" dirty="0">
              <a:solidFill>
                <a:srgbClr val="000099"/>
              </a:solidFill>
              <a:latin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300" y="374660"/>
            <a:ext cx="7658621" cy="5892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2"/>
          <p:cNvSpPr txBox="1">
            <a:spLocks noChangeArrowheads="1"/>
          </p:cNvSpPr>
          <p:nvPr/>
        </p:nvSpPr>
        <p:spPr bwMode="auto">
          <a:xfrm>
            <a:off x="3601339" y="486352"/>
            <a:ext cx="187273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400" b="1" dirty="0">
                <a:solidFill>
                  <a:prstClr val="black"/>
                </a:solidFill>
                <a:latin typeface="Tahoma" pitchFamily="34" charset="0"/>
                <a:cs typeface="Tahoma" pitchFamily="34" charset="0"/>
              </a:rPr>
              <a:t>Civic level interventions</a:t>
            </a:r>
          </a:p>
        </p:txBody>
      </p:sp>
      <p:sp>
        <p:nvSpPr>
          <p:cNvPr id="12" name="TextBox 5"/>
          <p:cNvSpPr txBox="1">
            <a:spLocks noChangeArrowheads="1"/>
          </p:cNvSpPr>
          <p:nvPr/>
        </p:nvSpPr>
        <p:spPr bwMode="auto">
          <a:xfrm>
            <a:off x="1296563" y="4850576"/>
            <a:ext cx="1873250" cy="738664"/>
          </a:xfrm>
          <a:prstGeom prst="rect">
            <a:avLst/>
          </a:prstGeom>
          <a:solidFill>
            <a:schemeClr val="bg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400" b="1" dirty="0" smtClean="0">
                <a:solidFill>
                  <a:prstClr val="black"/>
                </a:solidFill>
                <a:latin typeface="Tahoma" pitchFamily="34" charset="0"/>
                <a:cs typeface="Tahoma" pitchFamily="34" charset="0"/>
              </a:rPr>
              <a:t>Community </a:t>
            </a:r>
          </a:p>
          <a:p>
            <a:pPr algn="ctr" eaLnBrk="1" fontAlgn="auto" hangingPunct="1">
              <a:spcBef>
                <a:spcPct val="0"/>
              </a:spcBef>
              <a:spcAft>
                <a:spcPts val="0"/>
              </a:spcAft>
              <a:buFontTx/>
              <a:buNone/>
            </a:pPr>
            <a:r>
              <a:rPr lang="en-GB" altLang="en-US" sz="1400" b="1" dirty="0" smtClean="0">
                <a:solidFill>
                  <a:prstClr val="black"/>
                </a:solidFill>
                <a:latin typeface="Tahoma" pitchFamily="34" charset="0"/>
                <a:cs typeface="Tahoma" pitchFamily="34" charset="0"/>
              </a:rPr>
              <a:t>based </a:t>
            </a:r>
            <a:endParaRPr lang="en-GB" altLang="en-US" sz="1400" b="1" dirty="0">
              <a:solidFill>
                <a:prstClr val="black"/>
              </a:solidFill>
              <a:latin typeface="Tahoma" pitchFamily="34" charset="0"/>
              <a:cs typeface="Tahoma" pitchFamily="34" charset="0"/>
            </a:endParaRPr>
          </a:p>
          <a:p>
            <a:pPr algn="ctr" eaLnBrk="1" fontAlgn="auto" hangingPunct="1">
              <a:spcBef>
                <a:spcPct val="0"/>
              </a:spcBef>
              <a:spcAft>
                <a:spcPts val="0"/>
              </a:spcAft>
              <a:buFontTx/>
              <a:buNone/>
            </a:pPr>
            <a:r>
              <a:rPr lang="en-GB" altLang="en-US" sz="1400" b="1" dirty="0">
                <a:solidFill>
                  <a:prstClr val="black"/>
                </a:solidFill>
                <a:latin typeface="Tahoma" pitchFamily="34" charset="0"/>
                <a:cs typeface="Tahoma" pitchFamily="34" charset="0"/>
              </a:rPr>
              <a:t>interventions</a:t>
            </a:r>
          </a:p>
        </p:txBody>
      </p:sp>
      <p:sp>
        <p:nvSpPr>
          <p:cNvPr id="15" name="TextBox 3"/>
          <p:cNvSpPr txBox="1">
            <a:spLocks noChangeArrowheads="1"/>
          </p:cNvSpPr>
          <p:nvPr/>
        </p:nvSpPr>
        <p:spPr bwMode="auto">
          <a:xfrm>
            <a:off x="6050133" y="4860256"/>
            <a:ext cx="1655762" cy="738664"/>
          </a:xfrm>
          <a:prstGeom prst="rect">
            <a:avLst/>
          </a:prstGeom>
          <a:solidFill>
            <a:schemeClr val="bg1"/>
          </a:solidFill>
          <a:ln>
            <a:noFill/>
          </a:ln>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400" b="1" dirty="0" smtClean="0">
                <a:solidFill>
                  <a:prstClr val="black"/>
                </a:solidFill>
                <a:latin typeface="Tahoma" pitchFamily="34" charset="0"/>
                <a:cs typeface="Tahoma" pitchFamily="34" charset="0"/>
              </a:rPr>
              <a:t>Service </a:t>
            </a:r>
          </a:p>
          <a:p>
            <a:pPr algn="ctr" eaLnBrk="1" fontAlgn="auto" hangingPunct="1">
              <a:spcBef>
                <a:spcPct val="0"/>
              </a:spcBef>
              <a:spcAft>
                <a:spcPts val="0"/>
              </a:spcAft>
              <a:buFontTx/>
              <a:buNone/>
            </a:pPr>
            <a:r>
              <a:rPr lang="en-GB" altLang="en-US" sz="1400" b="1" dirty="0" smtClean="0">
                <a:solidFill>
                  <a:prstClr val="black"/>
                </a:solidFill>
                <a:latin typeface="Tahoma" pitchFamily="34" charset="0"/>
                <a:cs typeface="Tahoma" pitchFamily="34" charset="0"/>
              </a:rPr>
              <a:t>based </a:t>
            </a:r>
            <a:r>
              <a:rPr lang="en-GB" altLang="en-US" sz="1400" b="1" dirty="0">
                <a:solidFill>
                  <a:prstClr val="black"/>
                </a:solidFill>
                <a:latin typeface="Tahoma" pitchFamily="34" charset="0"/>
                <a:cs typeface="Tahoma" pitchFamily="34" charset="0"/>
              </a:rPr>
              <a:t>interventions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769" y="2924944"/>
            <a:ext cx="1164463"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3601339" y="2132856"/>
            <a:ext cx="3274915" cy="2601968"/>
            <a:chOff x="3601339" y="2132856"/>
            <a:chExt cx="3274915" cy="2601968"/>
          </a:xfrm>
        </p:grpSpPr>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21" t="28536" r="22843" b="26389"/>
            <a:stretch/>
          </p:blipFill>
          <p:spPr bwMode="auto">
            <a:xfrm>
              <a:off x="3601339" y="2132856"/>
              <a:ext cx="3274915" cy="2601968"/>
            </a:xfrm>
            <a:prstGeom prst="triangle">
              <a:avLst>
                <a:gd name="adj" fmla="val 49147"/>
              </a:avLst>
            </a:prstGeom>
            <a:noFill/>
            <a:ln w="571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grpSp>
          <p:nvGrpSpPr>
            <p:cNvPr id="2" name="Group 1"/>
            <p:cNvGrpSpPr/>
            <p:nvPr/>
          </p:nvGrpSpPr>
          <p:grpSpPr>
            <a:xfrm>
              <a:off x="4349252" y="3075187"/>
              <a:ext cx="1608944" cy="1169026"/>
              <a:chOff x="3959700" y="3019091"/>
              <a:chExt cx="1514369" cy="1071970"/>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700" y="3019091"/>
                <a:ext cx="1514369" cy="107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33804" y="3673678"/>
                <a:ext cx="1440265" cy="254002"/>
              </a:xfrm>
              <a:prstGeom prst="rect">
                <a:avLst/>
              </a:prstGeom>
              <a:noFill/>
            </p:spPr>
            <p:txBody>
              <a:bodyPr wrap="square" rtlCol="0">
                <a:spAutoFit/>
              </a:bodyPr>
              <a:lstStyle/>
              <a:p>
                <a:pPr algn="ctr" fontAlgn="auto">
                  <a:spcBef>
                    <a:spcPts val="0"/>
                  </a:spcBef>
                  <a:spcAft>
                    <a:spcPts val="0"/>
                  </a:spcAft>
                </a:pPr>
                <a:r>
                  <a:rPr lang="en-GB" sz="1200" b="1" dirty="0" smtClean="0">
                    <a:solidFill>
                      <a:prstClr val="black"/>
                    </a:solidFill>
                    <a:latin typeface="Tahoma"/>
                  </a:rPr>
                  <a:t>STP, ACS, ACO </a:t>
                </a:r>
              </a:p>
            </p:txBody>
          </p:sp>
        </p:grpSp>
      </p:grpSp>
      <p:sp>
        <p:nvSpPr>
          <p:cNvPr id="16" name="TextBox 10"/>
          <p:cNvSpPr txBox="1">
            <a:spLocks noChangeArrowheads="1"/>
          </p:cNvSpPr>
          <p:nvPr/>
        </p:nvSpPr>
        <p:spPr bwMode="auto">
          <a:xfrm>
            <a:off x="1187450" y="5797004"/>
            <a:ext cx="6697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GB" altLang="en-US" sz="1800" dirty="0" smtClean="0">
                <a:solidFill>
                  <a:prstClr val="black"/>
                </a:solidFill>
                <a:latin typeface="Tahoma" pitchFamily="34" charset="0"/>
                <a:cs typeface="Tahoma" pitchFamily="34" charset="0"/>
              </a:rPr>
              <a:t>The </a:t>
            </a:r>
            <a:r>
              <a:rPr lang="en-GB" altLang="en-US" sz="1800" dirty="0">
                <a:solidFill>
                  <a:prstClr val="black"/>
                </a:solidFill>
                <a:latin typeface="Tahoma" pitchFamily="34" charset="0"/>
                <a:cs typeface="Tahoma" pitchFamily="34" charset="0"/>
              </a:rPr>
              <a:t>Population Intervention Triangle (Bentley </a:t>
            </a:r>
            <a:r>
              <a:rPr lang="en-GB" altLang="en-US" sz="1800" dirty="0" smtClean="0">
                <a:solidFill>
                  <a:prstClr val="black"/>
                </a:solidFill>
                <a:latin typeface="Tahoma" pitchFamily="34" charset="0"/>
                <a:cs typeface="Tahoma" pitchFamily="34" charset="0"/>
              </a:rPr>
              <a:t>2017)</a:t>
            </a:r>
            <a:endParaRPr lang="en-GB" altLang="en-US" sz="1800" dirty="0">
              <a:solidFill>
                <a:prstClr val="black"/>
              </a:solidFill>
              <a:latin typeface="Tahoma" pitchFamily="34" charset="0"/>
              <a:cs typeface="Tahoma" pitchFamily="34" charset="0"/>
            </a:endParaRPr>
          </a:p>
        </p:txBody>
      </p:sp>
    </p:spTree>
    <p:extLst>
      <p:ext uri="{BB962C8B-B14F-4D97-AF65-F5344CB8AC3E}">
        <p14:creationId xmlns:p14="http://schemas.microsoft.com/office/powerpoint/2010/main" val="2240689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mph" presetSubtype="0" nodeType="clickEffect">
                                  <p:stCondLst>
                                    <p:cond delay="0"/>
                                  </p:stCondLst>
                                  <p:childTnLst>
                                    <p:set>
                                      <p:cBhvr rctx="PPT">
                                        <p:cTn id="15" dur="indefinite"/>
                                        <p:tgtEl>
                                          <p:spTgt spid="2050"/>
                                        </p:tgtEl>
                                        <p:attrNameLst>
                                          <p:attrName>style.opacity</p:attrName>
                                        </p:attrNameLst>
                                      </p:cBhvr>
                                      <p:to>
                                        <p:strVal val="0.5"/>
                                      </p:to>
                                    </p:set>
                                    <p:animEffect filter="image" prLst="opacity: 0.5">
                                      <p:cBhvr rctx="IE">
                                        <p:cTn id="16" dur="indefinite"/>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132856"/>
            <a:ext cx="4752528" cy="1446550"/>
          </a:xfrm>
          <a:prstGeom prst="rect">
            <a:avLst/>
          </a:prstGeom>
          <a:noFill/>
        </p:spPr>
        <p:txBody>
          <a:bodyPr wrap="square" rtlCol="0">
            <a:spAutoFit/>
          </a:bodyPr>
          <a:lstStyle/>
          <a:p>
            <a:pPr algn="ctr" fontAlgn="auto">
              <a:spcBef>
                <a:spcPts val="0"/>
              </a:spcBef>
              <a:spcAft>
                <a:spcPts val="0"/>
              </a:spcAft>
            </a:pPr>
            <a:r>
              <a:rPr lang="en-GB" sz="4400" dirty="0" smtClean="0">
                <a:solidFill>
                  <a:srgbClr val="FF0000"/>
                </a:solidFill>
                <a:latin typeface="Tahoma"/>
              </a:rPr>
              <a:t>5 Year Forward View</a:t>
            </a:r>
            <a:endParaRPr lang="en-GB" sz="4400" dirty="0">
              <a:solidFill>
                <a:srgbClr val="FF0000"/>
              </a:solidFill>
              <a:latin typeface="Tahoma"/>
            </a:endParaRPr>
          </a:p>
        </p:txBody>
      </p:sp>
      <p:grpSp>
        <p:nvGrpSpPr>
          <p:cNvPr id="23" name="Group 22"/>
          <p:cNvGrpSpPr/>
          <p:nvPr/>
        </p:nvGrpSpPr>
        <p:grpSpPr>
          <a:xfrm>
            <a:off x="2555776" y="476672"/>
            <a:ext cx="3528392" cy="1944216"/>
            <a:chOff x="2555776" y="476672"/>
            <a:chExt cx="3528392" cy="1944216"/>
          </a:xfrm>
        </p:grpSpPr>
        <p:sp>
          <p:nvSpPr>
            <p:cNvPr id="4" name="Block Arc 3"/>
            <p:cNvSpPr/>
            <p:nvPr/>
          </p:nvSpPr>
          <p:spPr>
            <a:xfrm>
              <a:off x="2555776" y="476672"/>
              <a:ext cx="3528392" cy="1008112"/>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black"/>
                </a:solidFill>
              </a:endParaRPr>
            </a:p>
          </p:txBody>
        </p:sp>
        <p:cxnSp>
          <p:nvCxnSpPr>
            <p:cNvPr id="6" name="Straight Connector 5"/>
            <p:cNvCxnSpPr/>
            <p:nvPr/>
          </p:nvCxnSpPr>
          <p:spPr>
            <a:xfrm>
              <a:off x="2555776" y="980728"/>
              <a:ext cx="1368152"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499992" y="980728"/>
              <a:ext cx="1584176"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71800" y="980728"/>
              <a:ext cx="1152128"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499992" y="980728"/>
              <a:ext cx="1296144"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707904" y="764704"/>
              <a:ext cx="288032"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355976" y="764704"/>
              <a:ext cx="504056" cy="158417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627784" y="3717032"/>
            <a:ext cx="3384376" cy="1077218"/>
          </a:xfrm>
          <a:prstGeom prst="rect">
            <a:avLst/>
          </a:prstGeom>
          <a:noFill/>
          <a:ln w="38100">
            <a:solidFill>
              <a:srgbClr val="00B050"/>
            </a:solidFill>
          </a:ln>
        </p:spPr>
        <p:txBody>
          <a:bodyPr wrap="square" rtlCol="0">
            <a:spAutoFit/>
          </a:bodyPr>
          <a:lstStyle/>
          <a:p>
            <a:pPr algn="ctr" fontAlgn="auto">
              <a:spcBef>
                <a:spcPts val="0"/>
              </a:spcBef>
              <a:spcAft>
                <a:spcPts val="0"/>
              </a:spcAft>
            </a:pPr>
            <a:r>
              <a:rPr lang="en-GB" sz="3200" dirty="0" smtClean="0">
                <a:solidFill>
                  <a:srgbClr val="00B050"/>
                </a:solidFill>
                <a:latin typeface="Tahoma"/>
              </a:rPr>
              <a:t>Prevention and Public Health</a:t>
            </a:r>
            <a:endParaRPr lang="en-GB" sz="3200" dirty="0">
              <a:solidFill>
                <a:srgbClr val="00B050"/>
              </a:solidFill>
              <a:latin typeface="Tahoma"/>
            </a:endParaRPr>
          </a:p>
        </p:txBody>
      </p:sp>
    </p:spTree>
    <p:extLst>
      <p:ext uri="{BB962C8B-B14F-4D97-AF65-F5344CB8AC3E}">
        <p14:creationId xmlns:p14="http://schemas.microsoft.com/office/powerpoint/2010/main" val="98545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9" presetClass="exit" presetSubtype="0" fill="hold" nodeType="afterEffect">
                                  <p:stCondLst>
                                    <p:cond delay="0"/>
                                  </p:stCondLst>
                                  <p:childTnLst>
                                    <p:animEffect transition="out" filter="dissolv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32" presetClass="emph" presetSubtype="0" fill="hold" grpId="1" nodeType="afterEffect">
                                  <p:stCondLst>
                                    <p:cond delay="0"/>
                                  </p:stCondLst>
                                  <p:childTnLst>
                                    <p:animRot by="120000">
                                      <p:cBhvr>
                                        <p:cTn id="28" dur="100" fill="hold">
                                          <p:stCondLst>
                                            <p:cond delay="0"/>
                                          </p:stCondLst>
                                        </p:cTn>
                                        <p:tgtEl>
                                          <p:spTgt spid="24"/>
                                        </p:tgtEl>
                                        <p:attrNameLst>
                                          <p:attrName>r</p:attrName>
                                        </p:attrNameLst>
                                      </p:cBhvr>
                                    </p:animRot>
                                    <p:animRot by="-240000">
                                      <p:cBhvr>
                                        <p:cTn id="29" dur="200" fill="hold">
                                          <p:stCondLst>
                                            <p:cond delay="200"/>
                                          </p:stCondLst>
                                        </p:cTn>
                                        <p:tgtEl>
                                          <p:spTgt spid="24"/>
                                        </p:tgtEl>
                                        <p:attrNameLst>
                                          <p:attrName>r</p:attrName>
                                        </p:attrNameLst>
                                      </p:cBhvr>
                                    </p:animRot>
                                    <p:animRot by="240000">
                                      <p:cBhvr>
                                        <p:cTn id="30" dur="200" fill="hold">
                                          <p:stCondLst>
                                            <p:cond delay="400"/>
                                          </p:stCondLst>
                                        </p:cTn>
                                        <p:tgtEl>
                                          <p:spTgt spid="24"/>
                                        </p:tgtEl>
                                        <p:attrNameLst>
                                          <p:attrName>r</p:attrName>
                                        </p:attrNameLst>
                                      </p:cBhvr>
                                    </p:animRot>
                                    <p:animRot by="-240000">
                                      <p:cBhvr>
                                        <p:cTn id="31" dur="200" fill="hold">
                                          <p:stCondLst>
                                            <p:cond delay="600"/>
                                          </p:stCondLst>
                                        </p:cTn>
                                        <p:tgtEl>
                                          <p:spTgt spid="24"/>
                                        </p:tgtEl>
                                        <p:attrNameLst>
                                          <p:attrName>r</p:attrName>
                                        </p:attrNameLst>
                                      </p:cBhvr>
                                    </p:animRot>
                                    <p:animRot by="120000">
                                      <p:cBhvr>
                                        <p:cTn id="32"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4"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496" y="1628800"/>
            <a:ext cx="9047835" cy="3426749"/>
            <a:chOff x="132677" y="1628800"/>
            <a:chExt cx="9047835" cy="3426749"/>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86" t="28618" r="39999" b="14147"/>
            <a:stretch/>
          </p:blipFill>
          <p:spPr bwMode="auto">
            <a:xfrm>
              <a:off x="132677" y="1628800"/>
              <a:ext cx="4727355" cy="3426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122" t="29000" r="40634" b="14317"/>
            <a:stretch/>
          </p:blipFill>
          <p:spPr bwMode="auto">
            <a:xfrm>
              <a:off x="4860032" y="1628800"/>
              <a:ext cx="4320480"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extBox 2"/>
          <p:cNvSpPr txBox="1"/>
          <p:nvPr/>
        </p:nvSpPr>
        <p:spPr>
          <a:xfrm>
            <a:off x="5436096" y="1124744"/>
            <a:ext cx="3168352" cy="369332"/>
          </a:xfrm>
          <a:prstGeom prst="rect">
            <a:avLst/>
          </a:prstGeom>
          <a:noFill/>
        </p:spPr>
        <p:txBody>
          <a:bodyPr wrap="square" rtlCol="0">
            <a:spAutoFit/>
          </a:bodyPr>
          <a:lstStyle/>
          <a:p>
            <a:pPr algn="ctr" fontAlgn="auto">
              <a:spcBef>
                <a:spcPts val="0"/>
              </a:spcBef>
              <a:spcAft>
                <a:spcPts val="0"/>
              </a:spcAft>
            </a:pPr>
            <a:r>
              <a:rPr lang="en-GB"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Emergency admissions</a:t>
            </a:r>
            <a:endParaRPr lang="en-GB"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899592" y="1124744"/>
            <a:ext cx="3168352" cy="369332"/>
          </a:xfrm>
          <a:prstGeom prst="rect">
            <a:avLst/>
          </a:prstGeom>
          <a:noFill/>
        </p:spPr>
        <p:txBody>
          <a:bodyPr wrap="square" rtlCol="0">
            <a:spAutoFit/>
          </a:bodyPr>
          <a:lstStyle/>
          <a:p>
            <a:pPr algn="ctr" fontAlgn="auto">
              <a:spcBef>
                <a:spcPts val="0"/>
              </a:spcBef>
              <a:spcAft>
                <a:spcPts val="0"/>
              </a:spcAft>
            </a:pPr>
            <a:r>
              <a:rPr lang="en-GB"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Elective admissions</a:t>
            </a:r>
            <a:endParaRPr lang="en-GB"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9439" t="50585" r="28707" b="35496"/>
          <a:stretch/>
        </p:blipFill>
        <p:spPr bwMode="auto">
          <a:xfrm>
            <a:off x="3851920" y="5188147"/>
            <a:ext cx="1806498" cy="1193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20" y="188640"/>
            <a:ext cx="8352928" cy="646331"/>
          </a:xfrm>
          <a:prstGeom prst="rect">
            <a:avLst/>
          </a:prstGeom>
          <a:noFill/>
        </p:spPr>
        <p:txBody>
          <a:bodyPr wrap="square" rtlCol="0">
            <a:spAutoFit/>
          </a:bodyPr>
          <a:lstStyle/>
          <a:p>
            <a:pPr algn="ctr" fontAlgn="auto">
              <a:spcBef>
                <a:spcPts val="0"/>
              </a:spcBef>
              <a:spcAft>
                <a:spcPts val="0"/>
              </a:spcAft>
            </a:pPr>
            <a:r>
              <a:rPr lang="en-GB"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HOSPITAL </a:t>
            </a:r>
            <a:r>
              <a:rPr lang="en-GB" sz="1800" dirty="0">
                <a:solidFill>
                  <a:prstClr val="black"/>
                </a:solidFill>
                <a:latin typeface="Tahoma" panose="020B0604030504040204" pitchFamily="34" charset="0"/>
                <a:ea typeface="Tahoma" panose="020B0604030504040204" pitchFamily="34" charset="0"/>
                <a:cs typeface="Tahoma" panose="020B0604030504040204" pitchFamily="34" charset="0"/>
              </a:rPr>
              <a:t>ADMISSION RATES </a:t>
            </a:r>
          </a:p>
          <a:p>
            <a:pPr algn="ctr" fontAlgn="auto">
              <a:spcBef>
                <a:spcPts val="0"/>
              </a:spcBef>
              <a:spcAft>
                <a:spcPts val="0"/>
              </a:spcAft>
            </a:pPr>
            <a:r>
              <a:rPr lang="en-GB" sz="1800" dirty="0">
                <a:solidFill>
                  <a:prstClr val="black"/>
                </a:solidFill>
                <a:latin typeface="Tahoma" panose="020B0604030504040204" pitchFamily="34" charset="0"/>
                <a:ea typeface="Tahoma" panose="020B0604030504040204" pitchFamily="34" charset="0"/>
                <a:cs typeface="Tahoma" panose="020B0604030504040204" pitchFamily="34" charset="0"/>
              </a:rPr>
              <a:t>RELATIVE TO 20% MOST AFFLUENT NATIONAL LSOAs </a:t>
            </a:r>
          </a:p>
        </p:txBody>
      </p:sp>
    </p:spTree>
    <p:extLst>
      <p:ext uri="{BB962C8B-B14F-4D97-AF65-F5344CB8AC3E}">
        <p14:creationId xmlns:p14="http://schemas.microsoft.com/office/powerpoint/2010/main" val="814571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HWBs: Changing context</a:t>
            </a:r>
            <a:endParaRPr lang="en-GB" dirty="0"/>
          </a:p>
        </p:txBody>
      </p:sp>
      <p:sp>
        <p:nvSpPr>
          <p:cNvPr id="3" name="Content Placeholder 2"/>
          <p:cNvSpPr>
            <a:spLocks noGrp="1"/>
          </p:cNvSpPr>
          <p:nvPr>
            <p:ph idx="1"/>
          </p:nvPr>
        </p:nvSpPr>
        <p:spPr>
          <a:xfrm>
            <a:off x="1120080" y="1772816"/>
            <a:ext cx="7772400" cy="3816350"/>
          </a:xfrm>
        </p:spPr>
        <p:txBody>
          <a:bodyPr/>
          <a:lstStyle/>
          <a:p>
            <a:pPr>
              <a:buFont typeface="Arial" pitchFamily="34" charset="0"/>
              <a:buChar char="•"/>
            </a:pPr>
            <a:r>
              <a:rPr lang="en-GB" sz="2500" dirty="0" smtClean="0"/>
              <a:t>Impact of system reorganisation nationally and constant policy churn on HWBs </a:t>
            </a:r>
          </a:p>
          <a:p>
            <a:pPr>
              <a:buFont typeface="Arial" pitchFamily="34" charset="0"/>
              <a:buChar char="•"/>
            </a:pPr>
            <a:r>
              <a:rPr lang="en-GB" sz="2500" dirty="0" smtClean="0"/>
              <a:t>Impact of austerity on public finances</a:t>
            </a:r>
          </a:p>
          <a:p>
            <a:pPr>
              <a:buFont typeface="Arial" pitchFamily="34" charset="0"/>
              <a:buChar char="•"/>
            </a:pPr>
            <a:r>
              <a:rPr lang="en-GB" sz="2500" dirty="0" smtClean="0"/>
              <a:t>Tendency of national policy drivers to take precedence over HWB priorities and undermine local initiatives</a:t>
            </a:r>
          </a:p>
          <a:p>
            <a:pPr>
              <a:buFont typeface="Arial" pitchFamily="34" charset="0"/>
              <a:buChar char="•"/>
            </a:pPr>
            <a:r>
              <a:rPr lang="en-GB" sz="2500" dirty="0" smtClean="0"/>
              <a:t>Sustainability and Transformation Plans (STPs), seen as a threat which could </a:t>
            </a:r>
            <a:r>
              <a:rPr lang="en-GB" sz="2500" dirty="0" err="1" smtClean="0"/>
              <a:t>sideline</a:t>
            </a:r>
            <a:r>
              <a:rPr lang="en-GB" sz="2500" dirty="0" smtClean="0"/>
              <a:t> HWBs</a:t>
            </a:r>
            <a:endParaRPr lang="en-GB" sz="2500" dirty="0"/>
          </a:p>
        </p:txBody>
      </p:sp>
    </p:spTree>
    <p:extLst>
      <p:ext uri="{BB962C8B-B14F-4D97-AF65-F5344CB8AC3E}">
        <p14:creationId xmlns:p14="http://schemas.microsoft.com/office/powerpoint/2010/main" val="10275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1560" y="332656"/>
            <a:ext cx="5630779" cy="6120680"/>
            <a:chOff x="1042736" y="332656"/>
            <a:chExt cx="5630779" cy="612068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14" t="12281" r="48709" b="10965"/>
            <a:stretch/>
          </p:blipFill>
          <p:spPr bwMode="auto">
            <a:xfrm>
              <a:off x="1042736" y="332656"/>
              <a:ext cx="5630779" cy="561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781" t="55921" r="19859" b="36623"/>
            <a:stretch/>
          </p:blipFill>
          <p:spPr bwMode="auto">
            <a:xfrm>
              <a:off x="1042737" y="5925155"/>
              <a:ext cx="5630778" cy="52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6372200" y="2354104"/>
            <a:ext cx="2664296" cy="2862322"/>
          </a:xfrm>
          <a:prstGeom prst="rect">
            <a:avLst/>
          </a:prstGeom>
          <a:noFill/>
        </p:spPr>
        <p:txBody>
          <a:bodyPr wrap="square" rtlCol="0">
            <a:spAutoFit/>
          </a:bodyPr>
          <a:lstStyle/>
          <a:p>
            <a:pPr algn="ctr" fontAlgn="auto">
              <a:spcBef>
                <a:spcPts val="0"/>
              </a:spcBef>
              <a:spcAft>
                <a:spcPts val="0"/>
              </a:spcAft>
            </a:pPr>
            <a:r>
              <a:rPr lang="en-GB" sz="2000" b="1" dirty="0" smtClean="0">
                <a:solidFill>
                  <a:srgbClr val="0070C0"/>
                </a:solidFill>
                <a:latin typeface="Tahoma" pitchFamily="34" charset="0"/>
                <a:ea typeface="Tahoma" pitchFamily="34" charset="0"/>
                <a:cs typeface="Tahoma" pitchFamily="34" charset="0"/>
              </a:rPr>
              <a:t>Heywood, Middleton and Rochdale</a:t>
            </a:r>
          </a:p>
          <a:p>
            <a:pPr algn="ctr" fontAlgn="auto">
              <a:spcBef>
                <a:spcPts val="0"/>
              </a:spcBef>
              <a:spcAft>
                <a:spcPts val="0"/>
              </a:spcAft>
            </a:pPr>
            <a:endParaRPr lang="en-GB" sz="2000" dirty="0" smtClean="0">
              <a:solidFill>
                <a:srgbClr val="0070C0"/>
              </a:solidFill>
              <a:latin typeface="Tahoma" pitchFamily="34" charset="0"/>
              <a:ea typeface="Tahoma" pitchFamily="34" charset="0"/>
              <a:cs typeface="Tahoma" pitchFamily="34" charset="0"/>
            </a:endParaRPr>
          </a:p>
          <a:p>
            <a:pPr algn="ctr" fontAlgn="auto">
              <a:spcBef>
                <a:spcPts val="0"/>
              </a:spcBef>
              <a:spcAft>
                <a:spcPts val="0"/>
              </a:spcAft>
            </a:pPr>
            <a:r>
              <a:rPr lang="en-GB" sz="2000" dirty="0" smtClean="0">
                <a:solidFill>
                  <a:srgbClr val="0070C0"/>
                </a:solidFill>
                <a:latin typeface="Tahoma" pitchFamily="34" charset="0"/>
                <a:ea typeface="Tahoma" pitchFamily="34" charset="0"/>
                <a:cs typeface="Tahoma" pitchFamily="34" charset="0"/>
              </a:rPr>
              <a:t>Index of Multiple Deprivation (IMD)</a:t>
            </a:r>
          </a:p>
          <a:p>
            <a:pPr algn="ctr" fontAlgn="auto">
              <a:spcBef>
                <a:spcPts val="0"/>
              </a:spcBef>
              <a:spcAft>
                <a:spcPts val="0"/>
              </a:spcAft>
            </a:pPr>
            <a:endParaRPr lang="en-GB" sz="2000" dirty="0">
              <a:solidFill>
                <a:srgbClr val="0070C0"/>
              </a:solidFill>
              <a:latin typeface="Tahoma" pitchFamily="34" charset="0"/>
              <a:ea typeface="Tahoma" pitchFamily="34" charset="0"/>
              <a:cs typeface="Tahoma" pitchFamily="34" charset="0"/>
            </a:endParaRPr>
          </a:p>
          <a:p>
            <a:pPr algn="ctr" fontAlgn="auto">
              <a:spcBef>
                <a:spcPts val="0"/>
              </a:spcBef>
              <a:spcAft>
                <a:spcPts val="0"/>
              </a:spcAft>
            </a:pPr>
            <a:r>
              <a:rPr lang="en-GB" sz="2000" dirty="0" smtClean="0">
                <a:solidFill>
                  <a:srgbClr val="0070C0"/>
                </a:solidFill>
                <a:latin typeface="Tahoma" pitchFamily="34" charset="0"/>
                <a:ea typeface="Tahoma" pitchFamily="34" charset="0"/>
                <a:cs typeface="Tahoma" pitchFamily="34" charset="0"/>
              </a:rPr>
              <a:t>% of residents from each English quintile</a:t>
            </a:r>
            <a:endParaRPr lang="en-GB" sz="2000" dirty="0">
              <a:solidFill>
                <a:srgbClr val="0070C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417929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800" y="1352750"/>
            <a:ext cx="7302499" cy="428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sz="2400" dirty="0" smtClean="0"/>
              <a:t>Langley – E01005552, E01005527, E01005551, E01005529</a:t>
            </a:r>
            <a:endParaRPr lang="en-GB" sz="2400" dirty="0"/>
          </a:p>
        </p:txBody>
      </p:sp>
      <p:grpSp>
        <p:nvGrpSpPr>
          <p:cNvPr id="8" name="Group 7"/>
          <p:cNvGrpSpPr/>
          <p:nvPr/>
        </p:nvGrpSpPr>
        <p:grpSpPr>
          <a:xfrm>
            <a:off x="3238500" y="1775460"/>
            <a:ext cx="2633663" cy="3258503"/>
            <a:chOff x="3238500" y="1775460"/>
            <a:chExt cx="2633663" cy="3258503"/>
          </a:xfrm>
        </p:grpSpPr>
        <p:sp>
          <p:nvSpPr>
            <p:cNvPr id="4" name="Freeform 3"/>
            <p:cNvSpPr/>
            <p:nvPr/>
          </p:nvSpPr>
          <p:spPr>
            <a:xfrm>
              <a:off x="3238500" y="1775460"/>
              <a:ext cx="1470660" cy="1623060"/>
            </a:xfrm>
            <a:custGeom>
              <a:avLst/>
              <a:gdLst>
                <a:gd name="connsiteX0" fmla="*/ 205740 w 1470660"/>
                <a:gd name="connsiteY0" fmla="*/ 1623060 h 1623060"/>
                <a:gd name="connsiteX1" fmla="*/ 342900 w 1470660"/>
                <a:gd name="connsiteY1" fmla="*/ 1463040 h 1623060"/>
                <a:gd name="connsiteX2" fmla="*/ 190500 w 1470660"/>
                <a:gd name="connsiteY2" fmla="*/ 1356360 h 1623060"/>
                <a:gd name="connsiteX3" fmla="*/ 114300 w 1470660"/>
                <a:gd name="connsiteY3" fmla="*/ 1196340 h 1623060"/>
                <a:gd name="connsiteX4" fmla="*/ 114300 w 1470660"/>
                <a:gd name="connsiteY4" fmla="*/ 1066800 h 1623060"/>
                <a:gd name="connsiteX5" fmla="*/ 152400 w 1470660"/>
                <a:gd name="connsiteY5" fmla="*/ 1021080 h 1623060"/>
                <a:gd name="connsiteX6" fmla="*/ 0 w 1470660"/>
                <a:gd name="connsiteY6" fmla="*/ 868680 h 1623060"/>
                <a:gd name="connsiteX7" fmla="*/ 152400 w 1470660"/>
                <a:gd name="connsiteY7" fmla="*/ 731520 h 1623060"/>
                <a:gd name="connsiteX8" fmla="*/ 243840 w 1470660"/>
                <a:gd name="connsiteY8" fmla="*/ 701040 h 1623060"/>
                <a:gd name="connsiteX9" fmla="*/ 342900 w 1470660"/>
                <a:gd name="connsiteY9" fmla="*/ 655320 h 1623060"/>
                <a:gd name="connsiteX10" fmla="*/ 358140 w 1470660"/>
                <a:gd name="connsiteY10" fmla="*/ 579120 h 1623060"/>
                <a:gd name="connsiteX11" fmla="*/ 403860 w 1470660"/>
                <a:gd name="connsiteY11" fmla="*/ 541020 h 1623060"/>
                <a:gd name="connsiteX12" fmla="*/ 441960 w 1470660"/>
                <a:gd name="connsiteY12" fmla="*/ 480060 h 1623060"/>
                <a:gd name="connsiteX13" fmla="*/ 518160 w 1470660"/>
                <a:gd name="connsiteY13" fmla="*/ 457200 h 1623060"/>
                <a:gd name="connsiteX14" fmla="*/ 662940 w 1470660"/>
                <a:gd name="connsiteY14" fmla="*/ 297180 h 1623060"/>
                <a:gd name="connsiteX15" fmla="*/ 716280 w 1470660"/>
                <a:gd name="connsiteY15" fmla="*/ 243840 h 1623060"/>
                <a:gd name="connsiteX16" fmla="*/ 723900 w 1470660"/>
                <a:gd name="connsiteY16" fmla="*/ 114300 h 1623060"/>
                <a:gd name="connsiteX17" fmla="*/ 655320 w 1470660"/>
                <a:gd name="connsiteY17" fmla="*/ 83820 h 1623060"/>
                <a:gd name="connsiteX18" fmla="*/ 647700 w 1470660"/>
                <a:gd name="connsiteY18" fmla="*/ 0 h 1623060"/>
                <a:gd name="connsiteX19" fmla="*/ 830580 w 1470660"/>
                <a:gd name="connsiteY19" fmla="*/ 22860 h 1623060"/>
                <a:gd name="connsiteX20" fmla="*/ 998220 w 1470660"/>
                <a:gd name="connsiteY20" fmla="*/ 38100 h 1623060"/>
                <a:gd name="connsiteX21" fmla="*/ 1173480 w 1470660"/>
                <a:gd name="connsiteY21" fmla="*/ 68580 h 1623060"/>
                <a:gd name="connsiteX22" fmla="*/ 1470660 w 1470660"/>
                <a:gd name="connsiteY22" fmla="*/ 19050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70660" h="1623060">
                  <a:moveTo>
                    <a:pt x="205740" y="1623060"/>
                  </a:moveTo>
                  <a:lnTo>
                    <a:pt x="342900" y="1463040"/>
                  </a:lnTo>
                  <a:lnTo>
                    <a:pt x="190500" y="1356360"/>
                  </a:lnTo>
                  <a:lnTo>
                    <a:pt x="114300" y="1196340"/>
                  </a:lnTo>
                  <a:lnTo>
                    <a:pt x="114300" y="1066800"/>
                  </a:lnTo>
                  <a:lnTo>
                    <a:pt x="152400" y="1021080"/>
                  </a:lnTo>
                  <a:lnTo>
                    <a:pt x="0" y="868680"/>
                  </a:lnTo>
                  <a:lnTo>
                    <a:pt x="152400" y="731520"/>
                  </a:lnTo>
                  <a:lnTo>
                    <a:pt x="243840" y="701040"/>
                  </a:lnTo>
                  <a:lnTo>
                    <a:pt x="342900" y="655320"/>
                  </a:lnTo>
                  <a:lnTo>
                    <a:pt x="358140" y="579120"/>
                  </a:lnTo>
                  <a:lnTo>
                    <a:pt x="403860" y="541020"/>
                  </a:lnTo>
                  <a:lnTo>
                    <a:pt x="441960" y="480060"/>
                  </a:lnTo>
                  <a:lnTo>
                    <a:pt x="518160" y="457200"/>
                  </a:lnTo>
                  <a:lnTo>
                    <a:pt x="662940" y="297180"/>
                  </a:lnTo>
                  <a:lnTo>
                    <a:pt x="716280" y="243840"/>
                  </a:lnTo>
                  <a:lnTo>
                    <a:pt x="723900" y="114300"/>
                  </a:lnTo>
                  <a:lnTo>
                    <a:pt x="655320" y="83820"/>
                  </a:lnTo>
                  <a:lnTo>
                    <a:pt x="647700" y="0"/>
                  </a:lnTo>
                  <a:lnTo>
                    <a:pt x="830580" y="22860"/>
                  </a:lnTo>
                  <a:lnTo>
                    <a:pt x="998220" y="38100"/>
                  </a:lnTo>
                  <a:lnTo>
                    <a:pt x="1173480" y="68580"/>
                  </a:lnTo>
                  <a:lnTo>
                    <a:pt x="1470660" y="1905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6" name="Freeform 5"/>
            <p:cNvSpPr/>
            <p:nvPr/>
          </p:nvSpPr>
          <p:spPr>
            <a:xfrm>
              <a:off x="4714875" y="1928813"/>
              <a:ext cx="1062038" cy="1181100"/>
            </a:xfrm>
            <a:custGeom>
              <a:avLst/>
              <a:gdLst>
                <a:gd name="connsiteX0" fmla="*/ 0 w 1062038"/>
                <a:gd name="connsiteY0" fmla="*/ 33337 h 1181100"/>
                <a:gd name="connsiteX1" fmla="*/ 223838 w 1062038"/>
                <a:gd name="connsiteY1" fmla="*/ 38100 h 1181100"/>
                <a:gd name="connsiteX2" fmla="*/ 452438 w 1062038"/>
                <a:gd name="connsiteY2" fmla="*/ 33337 h 1181100"/>
                <a:gd name="connsiteX3" fmla="*/ 719138 w 1062038"/>
                <a:gd name="connsiteY3" fmla="*/ 0 h 1181100"/>
                <a:gd name="connsiteX4" fmla="*/ 733425 w 1062038"/>
                <a:gd name="connsiteY4" fmla="*/ 66675 h 1181100"/>
                <a:gd name="connsiteX5" fmla="*/ 666750 w 1062038"/>
                <a:gd name="connsiteY5" fmla="*/ 119062 h 1181100"/>
                <a:gd name="connsiteX6" fmla="*/ 714375 w 1062038"/>
                <a:gd name="connsiteY6" fmla="*/ 404812 h 1181100"/>
                <a:gd name="connsiteX7" fmla="*/ 795338 w 1062038"/>
                <a:gd name="connsiteY7" fmla="*/ 390525 h 1181100"/>
                <a:gd name="connsiteX8" fmla="*/ 804863 w 1062038"/>
                <a:gd name="connsiteY8" fmla="*/ 461962 h 1181100"/>
                <a:gd name="connsiteX9" fmla="*/ 742950 w 1062038"/>
                <a:gd name="connsiteY9" fmla="*/ 471487 h 1181100"/>
                <a:gd name="connsiteX10" fmla="*/ 819150 w 1062038"/>
                <a:gd name="connsiteY10" fmla="*/ 857250 h 1181100"/>
                <a:gd name="connsiteX11" fmla="*/ 1062038 w 1062038"/>
                <a:gd name="connsiteY11"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2038" h="1181100">
                  <a:moveTo>
                    <a:pt x="0" y="33337"/>
                  </a:moveTo>
                  <a:lnTo>
                    <a:pt x="223838" y="38100"/>
                  </a:lnTo>
                  <a:lnTo>
                    <a:pt x="452438" y="33337"/>
                  </a:lnTo>
                  <a:lnTo>
                    <a:pt x="719138" y="0"/>
                  </a:lnTo>
                  <a:lnTo>
                    <a:pt x="733425" y="66675"/>
                  </a:lnTo>
                  <a:lnTo>
                    <a:pt x="666750" y="119062"/>
                  </a:lnTo>
                  <a:lnTo>
                    <a:pt x="714375" y="404812"/>
                  </a:lnTo>
                  <a:lnTo>
                    <a:pt x="795338" y="390525"/>
                  </a:lnTo>
                  <a:lnTo>
                    <a:pt x="804863" y="461962"/>
                  </a:lnTo>
                  <a:lnTo>
                    <a:pt x="742950" y="471487"/>
                  </a:lnTo>
                  <a:lnTo>
                    <a:pt x="819150" y="857250"/>
                  </a:lnTo>
                  <a:lnTo>
                    <a:pt x="1062038" y="11811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7" name="Freeform 6"/>
            <p:cNvSpPr/>
            <p:nvPr/>
          </p:nvSpPr>
          <p:spPr>
            <a:xfrm>
              <a:off x="3452813" y="3119438"/>
              <a:ext cx="2419350" cy="1914525"/>
            </a:xfrm>
            <a:custGeom>
              <a:avLst/>
              <a:gdLst>
                <a:gd name="connsiteX0" fmla="*/ 2328862 w 2419350"/>
                <a:gd name="connsiteY0" fmla="*/ 0 h 1914525"/>
                <a:gd name="connsiteX1" fmla="*/ 2419350 w 2419350"/>
                <a:gd name="connsiteY1" fmla="*/ 119062 h 1914525"/>
                <a:gd name="connsiteX2" fmla="*/ 2252662 w 2419350"/>
                <a:gd name="connsiteY2" fmla="*/ 585787 h 1914525"/>
                <a:gd name="connsiteX3" fmla="*/ 2166937 w 2419350"/>
                <a:gd name="connsiteY3" fmla="*/ 995362 h 1914525"/>
                <a:gd name="connsiteX4" fmla="*/ 2228850 w 2419350"/>
                <a:gd name="connsiteY4" fmla="*/ 1104900 h 1914525"/>
                <a:gd name="connsiteX5" fmla="*/ 2119312 w 2419350"/>
                <a:gd name="connsiteY5" fmla="*/ 1595437 h 1914525"/>
                <a:gd name="connsiteX6" fmla="*/ 2095500 w 2419350"/>
                <a:gd name="connsiteY6" fmla="*/ 1819275 h 1914525"/>
                <a:gd name="connsiteX7" fmla="*/ 2014537 w 2419350"/>
                <a:gd name="connsiteY7" fmla="*/ 1914525 h 1914525"/>
                <a:gd name="connsiteX8" fmla="*/ 1924050 w 2419350"/>
                <a:gd name="connsiteY8" fmla="*/ 1809750 h 1914525"/>
                <a:gd name="connsiteX9" fmla="*/ 1790700 w 2419350"/>
                <a:gd name="connsiteY9" fmla="*/ 1628775 h 1914525"/>
                <a:gd name="connsiteX10" fmla="*/ 1709737 w 2419350"/>
                <a:gd name="connsiteY10" fmla="*/ 1557337 h 1914525"/>
                <a:gd name="connsiteX11" fmla="*/ 1643062 w 2419350"/>
                <a:gd name="connsiteY11" fmla="*/ 1519237 h 1914525"/>
                <a:gd name="connsiteX12" fmla="*/ 1266825 w 2419350"/>
                <a:gd name="connsiteY12" fmla="*/ 1390650 h 1914525"/>
                <a:gd name="connsiteX13" fmla="*/ 1123950 w 2419350"/>
                <a:gd name="connsiteY13" fmla="*/ 1304925 h 1914525"/>
                <a:gd name="connsiteX14" fmla="*/ 776287 w 2419350"/>
                <a:gd name="connsiteY14" fmla="*/ 981075 h 1914525"/>
                <a:gd name="connsiteX15" fmla="*/ 0 w 2419350"/>
                <a:gd name="connsiteY15" fmla="*/ 280987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19350" h="1914525">
                  <a:moveTo>
                    <a:pt x="2328862" y="0"/>
                  </a:moveTo>
                  <a:lnTo>
                    <a:pt x="2419350" y="119062"/>
                  </a:lnTo>
                  <a:lnTo>
                    <a:pt x="2252662" y="585787"/>
                  </a:lnTo>
                  <a:lnTo>
                    <a:pt x="2166937" y="995362"/>
                  </a:lnTo>
                  <a:lnTo>
                    <a:pt x="2228850" y="1104900"/>
                  </a:lnTo>
                  <a:lnTo>
                    <a:pt x="2119312" y="1595437"/>
                  </a:lnTo>
                  <a:lnTo>
                    <a:pt x="2095500" y="1819275"/>
                  </a:lnTo>
                  <a:lnTo>
                    <a:pt x="2014537" y="1914525"/>
                  </a:lnTo>
                  <a:lnTo>
                    <a:pt x="1924050" y="1809750"/>
                  </a:lnTo>
                  <a:lnTo>
                    <a:pt x="1790700" y="1628775"/>
                  </a:lnTo>
                  <a:lnTo>
                    <a:pt x="1709737" y="1557337"/>
                  </a:lnTo>
                  <a:lnTo>
                    <a:pt x="1643062" y="1519237"/>
                  </a:lnTo>
                  <a:lnTo>
                    <a:pt x="1266825" y="1390650"/>
                  </a:lnTo>
                  <a:lnTo>
                    <a:pt x="1123950" y="1304925"/>
                  </a:lnTo>
                  <a:lnTo>
                    <a:pt x="776287" y="981075"/>
                  </a:lnTo>
                  <a:lnTo>
                    <a:pt x="0" y="28098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pSp>
      <p:sp>
        <p:nvSpPr>
          <p:cNvPr id="9" name="Freeform 8"/>
          <p:cNvSpPr/>
          <p:nvPr/>
        </p:nvSpPr>
        <p:spPr>
          <a:xfrm>
            <a:off x="2967038" y="4614863"/>
            <a:ext cx="2490787" cy="633412"/>
          </a:xfrm>
          <a:custGeom>
            <a:avLst/>
            <a:gdLst>
              <a:gd name="connsiteX0" fmla="*/ 0 w 2490787"/>
              <a:gd name="connsiteY0" fmla="*/ 161925 h 633412"/>
              <a:gd name="connsiteX1" fmla="*/ 190500 w 2490787"/>
              <a:gd name="connsiteY1" fmla="*/ 409575 h 633412"/>
              <a:gd name="connsiteX2" fmla="*/ 538162 w 2490787"/>
              <a:gd name="connsiteY2" fmla="*/ 238125 h 633412"/>
              <a:gd name="connsiteX3" fmla="*/ 600075 w 2490787"/>
              <a:gd name="connsiteY3" fmla="*/ 214312 h 633412"/>
              <a:gd name="connsiteX4" fmla="*/ 704850 w 2490787"/>
              <a:gd name="connsiteY4" fmla="*/ 128587 h 633412"/>
              <a:gd name="connsiteX5" fmla="*/ 995362 w 2490787"/>
              <a:gd name="connsiteY5" fmla="*/ 0 h 633412"/>
              <a:gd name="connsiteX6" fmla="*/ 1162050 w 2490787"/>
              <a:gd name="connsiteY6" fmla="*/ 614362 h 633412"/>
              <a:gd name="connsiteX7" fmla="*/ 1295400 w 2490787"/>
              <a:gd name="connsiteY7" fmla="*/ 504825 h 633412"/>
              <a:gd name="connsiteX8" fmla="*/ 1990725 w 2490787"/>
              <a:gd name="connsiteY8" fmla="*/ 633412 h 633412"/>
              <a:gd name="connsiteX9" fmla="*/ 2062162 w 2490787"/>
              <a:gd name="connsiteY9" fmla="*/ 600075 h 633412"/>
              <a:gd name="connsiteX10" fmla="*/ 2124075 w 2490787"/>
              <a:gd name="connsiteY10" fmla="*/ 595312 h 633412"/>
              <a:gd name="connsiteX11" fmla="*/ 2238375 w 2490787"/>
              <a:gd name="connsiteY11" fmla="*/ 600075 h 633412"/>
              <a:gd name="connsiteX12" fmla="*/ 2328862 w 2490787"/>
              <a:gd name="connsiteY12" fmla="*/ 538162 h 633412"/>
              <a:gd name="connsiteX13" fmla="*/ 2438400 w 2490787"/>
              <a:gd name="connsiteY13" fmla="*/ 509587 h 633412"/>
              <a:gd name="connsiteX14" fmla="*/ 2490787 w 2490787"/>
              <a:gd name="connsiteY14" fmla="*/ 414337 h 63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0787" h="633412">
                <a:moveTo>
                  <a:pt x="0" y="161925"/>
                </a:moveTo>
                <a:lnTo>
                  <a:pt x="190500" y="409575"/>
                </a:lnTo>
                <a:lnTo>
                  <a:pt x="538162" y="238125"/>
                </a:lnTo>
                <a:lnTo>
                  <a:pt x="600075" y="214312"/>
                </a:lnTo>
                <a:lnTo>
                  <a:pt x="704850" y="128587"/>
                </a:lnTo>
                <a:lnTo>
                  <a:pt x="995362" y="0"/>
                </a:lnTo>
                <a:lnTo>
                  <a:pt x="1162050" y="614362"/>
                </a:lnTo>
                <a:lnTo>
                  <a:pt x="1295400" y="504825"/>
                </a:lnTo>
                <a:lnTo>
                  <a:pt x="1990725" y="633412"/>
                </a:lnTo>
                <a:lnTo>
                  <a:pt x="2062162" y="600075"/>
                </a:lnTo>
                <a:lnTo>
                  <a:pt x="2124075" y="595312"/>
                </a:lnTo>
                <a:lnTo>
                  <a:pt x="2238375" y="600075"/>
                </a:lnTo>
                <a:lnTo>
                  <a:pt x="2328862" y="538162"/>
                </a:lnTo>
                <a:lnTo>
                  <a:pt x="2438400" y="509587"/>
                </a:lnTo>
                <a:lnTo>
                  <a:pt x="2490787" y="41433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pSp>
        <p:nvGrpSpPr>
          <p:cNvPr id="13" name="Group 12"/>
          <p:cNvGrpSpPr/>
          <p:nvPr/>
        </p:nvGrpSpPr>
        <p:grpSpPr>
          <a:xfrm>
            <a:off x="1517650" y="2633663"/>
            <a:ext cx="2692400" cy="2986087"/>
            <a:chOff x="1517650" y="2633663"/>
            <a:chExt cx="2692400" cy="2986087"/>
          </a:xfrm>
        </p:grpSpPr>
        <p:sp>
          <p:nvSpPr>
            <p:cNvPr id="11" name="Freeform 10"/>
            <p:cNvSpPr/>
            <p:nvPr/>
          </p:nvSpPr>
          <p:spPr>
            <a:xfrm>
              <a:off x="1517650" y="2635250"/>
              <a:ext cx="2692400" cy="2984500"/>
            </a:xfrm>
            <a:custGeom>
              <a:avLst/>
              <a:gdLst>
                <a:gd name="connsiteX0" fmla="*/ 2692400 w 2692400"/>
                <a:gd name="connsiteY0" fmla="*/ 1447800 h 2984500"/>
                <a:gd name="connsiteX1" fmla="*/ 2597150 w 2692400"/>
                <a:gd name="connsiteY1" fmla="*/ 1549400 h 2984500"/>
                <a:gd name="connsiteX2" fmla="*/ 2482850 w 2692400"/>
                <a:gd name="connsiteY2" fmla="*/ 1631950 h 2984500"/>
                <a:gd name="connsiteX3" fmla="*/ 2228850 w 2692400"/>
                <a:gd name="connsiteY3" fmla="*/ 1752600 h 2984500"/>
                <a:gd name="connsiteX4" fmla="*/ 2000250 w 2692400"/>
                <a:gd name="connsiteY4" fmla="*/ 1873250 h 2984500"/>
                <a:gd name="connsiteX5" fmla="*/ 1708150 w 2692400"/>
                <a:gd name="connsiteY5" fmla="*/ 2012950 h 2984500"/>
                <a:gd name="connsiteX6" fmla="*/ 1441450 w 2692400"/>
                <a:gd name="connsiteY6" fmla="*/ 2133600 h 2984500"/>
                <a:gd name="connsiteX7" fmla="*/ 1638300 w 2692400"/>
                <a:gd name="connsiteY7" fmla="*/ 2387600 h 2984500"/>
                <a:gd name="connsiteX8" fmla="*/ 1136650 w 2692400"/>
                <a:gd name="connsiteY8" fmla="*/ 2635250 h 2984500"/>
                <a:gd name="connsiteX9" fmla="*/ 1035050 w 2692400"/>
                <a:gd name="connsiteY9" fmla="*/ 2590800 h 2984500"/>
                <a:gd name="connsiteX10" fmla="*/ 654050 w 2692400"/>
                <a:gd name="connsiteY10" fmla="*/ 2984500 h 2984500"/>
                <a:gd name="connsiteX11" fmla="*/ 609600 w 2692400"/>
                <a:gd name="connsiteY11" fmla="*/ 2921000 h 2984500"/>
                <a:gd name="connsiteX12" fmla="*/ 431800 w 2692400"/>
                <a:gd name="connsiteY12" fmla="*/ 2711450 h 2984500"/>
                <a:gd name="connsiteX13" fmla="*/ 247650 w 2692400"/>
                <a:gd name="connsiteY13" fmla="*/ 2597150 h 2984500"/>
                <a:gd name="connsiteX14" fmla="*/ 76200 w 2692400"/>
                <a:gd name="connsiteY14" fmla="*/ 2444750 h 2984500"/>
                <a:gd name="connsiteX15" fmla="*/ 0 w 2692400"/>
                <a:gd name="connsiteY15" fmla="*/ 2286000 h 2984500"/>
                <a:gd name="connsiteX16" fmla="*/ 25400 w 2692400"/>
                <a:gd name="connsiteY16" fmla="*/ 2019300 h 2984500"/>
                <a:gd name="connsiteX17" fmla="*/ 146050 w 2692400"/>
                <a:gd name="connsiteY17" fmla="*/ 1765300 h 2984500"/>
                <a:gd name="connsiteX18" fmla="*/ 355600 w 2692400"/>
                <a:gd name="connsiteY18" fmla="*/ 1352550 h 2984500"/>
                <a:gd name="connsiteX19" fmla="*/ 590550 w 2692400"/>
                <a:gd name="connsiteY19" fmla="*/ 952500 h 2984500"/>
                <a:gd name="connsiteX20" fmla="*/ 933450 w 2692400"/>
                <a:gd name="connsiteY20" fmla="*/ 476250 h 2984500"/>
                <a:gd name="connsiteX21" fmla="*/ 1714500 w 2692400"/>
                <a:gd name="connsiteY21" fmla="*/ 0 h 2984500"/>
                <a:gd name="connsiteX22" fmla="*/ 1714500 w 2692400"/>
                <a:gd name="connsiteY22" fmla="*/ 0 h 298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92400" h="2984500">
                  <a:moveTo>
                    <a:pt x="2692400" y="1447800"/>
                  </a:moveTo>
                  <a:lnTo>
                    <a:pt x="2597150" y="1549400"/>
                  </a:lnTo>
                  <a:lnTo>
                    <a:pt x="2482850" y="1631950"/>
                  </a:lnTo>
                  <a:lnTo>
                    <a:pt x="2228850" y="1752600"/>
                  </a:lnTo>
                  <a:lnTo>
                    <a:pt x="2000250" y="1873250"/>
                  </a:lnTo>
                  <a:lnTo>
                    <a:pt x="1708150" y="2012950"/>
                  </a:lnTo>
                  <a:lnTo>
                    <a:pt x="1441450" y="2133600"/>
                  </a:lnTo>
                  <a:lnTo>
                    <a:pt x="1638300" y="2387600"/>
                  </a:lnTo>
                  <a:lnTo>
                    <a:pt x="1136650" y="2635250"/>
                  </a:lnTo>
                  <a:lnTo>
                    <a:pt x="1035050" y="2590800"/>
                  </a:lnTo>
                  <a:lnTo>
                    <a:pt x="654050" y="2984500"/>
                  </a:lnTo>
                  <a:lnTo>
                    <a:pt x="609600" y="2921000"/>
                  </a:lnTo>
                  <a:lnTo>
                    <a:pt x="431800" y="2711450"/>
                  </a:lnTo>
                  <a:lnTo>
                    <a:pt x="247650" y="2597150"/>
                  </a:lnTo>
                  <a:lnTo>
                    <a:pt x="76200" y="2444750"/>
                  </a:lnTo>
                  <a:lnTo>
                    <a:pt x="0" y="2286000"/>
                  </a:lnTo>
                  <a:lnTo>
                    <a:pt x="25400" y="2019300"/>
                  </a:lnTo>
                  <a:lnTo>
                    <a:pt x="146050" y="1765300"/>
                  </a:lnTo>
                  <a:lnTo>
                    <a:pt x="355600" y="1352550"/>
                  </a:lnTo>
                  <a:lnTo>
                    <a:pt x="590550" y="952500"/>
                  </a:lnTo>
                  <a:lnTo>
                    <a:pt x="933450" y="476250"/>
                  </a:lnTo>
                  <a:lnTo>
                    <a:pt x="1714500" y="0"/>
                  </a:lnTo>
                  <a:lnTo>
                    <a:pt x="171450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2" name="Freeform 11"/>
            <p:cNvSpPr/>
            <p:nvPr/>
          </p:nvSpPr>
          <p:spPr>
            <a:xfrm>
              <a:off x="3224213" y="2633663"/>
              <a:ext cx="976312" cy="1447800"/>
            </a:xfrm>
            <a:custGeom>
              <a:avLst/>
              <a:gdLst>
                <a:gd name="connsiteX0" fmla="*/ 0 w 976312"/>
                <a:gd name="connsiteY0" fmla="*/ 0 h 1447800"/>
                <a:gd name="connsiteX1" fmla="*/ 171450 w 976312"/>
                <a:gd name="connsiteY1" fmla="*/ 152400 h 1447800"/>
                <a:gd name="connsiteX2" fmla="*/ 142875 w 976312"/>
                <a:gd name="connsiteY2" fmla="*/ 200025 h 1447800"/>
                <a:gd name="connsiteX3" fmla="*/ 128587 w 976312"/>
                <a:gd name="connsiteY3" fmla="*/ 352425 h 1447800"/>
                <a:gd name="connsiteX4" fmla="*/ 200025 w 976312"/>
                <a:gd name="connsiteY4" fmla="*/ 490537 h 1447800"/>
                <a:gd name="connsiteX5" fmla="*/ 361950 w 976312"/>
                <a:gd name="connsiteY5" fmla="*/ 609600 h 1447800"/>
                <a:gd name="connsiteX6" fmla="*/ 228600 w 976312"/>
                <a:gd name="connsiteY6" fmla="*/ 762000 h 1447800"/>
                <a:gd name="connsiteX7" fmla="*/ 976312 w 976312"/>
                <a:gd name="connsiteY7"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312" h="1447800">
                  <a:moveTo>
                    <a:pt x="0" y="0"/>
                  </a:moveTo>
                  <a:lnTo>
                    <a:pt x="171450" y="152400"/>
                  </a:lnTo>
                  <a:lnTo>
                    <a:pt x="142875" y="200025"/>
                  </a:lnTo>
                  <a:lnTo>
                    <a:pt x="128587" y="352425"/>
                  </a:lnTo>
                  <a:lnTo>
                    <a:pt x="200025" y="490537"/>
                  </a:lnTo>
                  <a:lnTo>
                    <a:pt x="361950" y="609600"/>
                  </a:lnTo>
                  <a:lnTo>
                    <a:pt x="228600" y="762000"/>
                  </a:lnTo>
                  <a:lnTo>
                    <a:pt x="976312" y="144780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pSp>
    </p:spTree>
    <p:extLst>
      <p:ext uri="{BB962C8B-B14F-4D97-AF65-F5344CB8AC3E}">
        <p14:creationId xmlns:p14="http://schemas.microsoft.com/office/powerpoint/2010/main" val="32814139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6157" t="11538" r="3993" b="9141"/>
          <a:stretch/>
        </p:blipFill>
        <p:spPr bwMode="auto">
          <a:xfrm>
            <a:off x="539552" y="116632"/>
            <a:ext cx="8424936" cy="6048672"/>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516216" y="6093296"/>
            <a:ext cx="1919115" cy="369332"/>
          </a:xfrm>
          <a:prstGeom prst="rect">
            <a:avLst/>
          </a:prstGeom>
          <a:noFill/>
        </p:spPr>
        <p:txBody>
          <a:bodyPr wrap="none" rtlCol="0">
            <a:spAutoFit/>
          </a:bodyPr>
          <a:lstStyle/>
          <a:p>
            <a:pPr fontAlgn="auto">
              <a:spcBef>
                <a:spcPts val="0"/>
              </a:spcBef>
              <a:spcAft>
                <a:spcPts val="0"/>
              </a:spcAft>
            </a:pPr>
            <a:r>
              <a:rPr lang="en-GB" sz="1800" dirty="0" smtClean="0">
                <a:solidFill>
                  <a:prstClr val="black"/>
                </a:solidFill>
                <a:latin typeface="Tahoma"/>
              </a:rPr>
              <a:t>South, J  2015 PHE</a:t>
            </a:r>
            <a:endParaRPr lang="en-GB" sz="1800" dirty="0">
              <a:solidFill>
                <a:prstClr val="black"/>
              </a:solidFill>
              <a:latin typeface="Tahoma"/>
            </a:endParaRPr>
          </a:p>
        </p:txBody>
      </p:sp>
    </p:spTree>
    <p:extLst>
      <p:ext uri="{BB962C8B-B14F-4D97-AF65-F5344CB8AC3E}">
        <p14:creationId xmlns:p14="http://schemas.microsoft.com/office/powerpoint/2010/main" val="7990421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STPs and ACSs</a:t>
            </a:r>
            <a:endParaRPr lang="en-GB" dirty="0"/>
          </a:p>
        </p:txBody>
      </p:sp>
      <p:sp>
        <p:nvSpPr>
          <p:cNvPr id="3" name="Content Placeholder 2"/>
          <p:cNvSpPr>
            <a:spLocks noGrp="1"/>
          </p:cNvSpPr>
          <p:nvPr>
            <p:ph idx="1"/>
          </p:nvPr>
        </p:nvSpPr>
        <p:spPr>
          <a:xfrm>
            <a:off x="457200" y="1052736"/>
            <a:ext cx="8229600" cy="5544616"/>
          </a:xfrm>
        </p:spPr>
        <p:txBody>
          <a:bodyPr>
            <a:normAutofit/>
          </a:bodyPr>
          <a:lstStyle/>
          <a:p>
            <a:r>
              <a:rPr lang="en-GB" dirty="0" smtClean="0"/>
              <a:t>Political imperative</a:t>
            </a:r>
          </a:p>
          <a:p>
            <a:r>
              <a:rPr lang="en-GB" dirty="0"/>
              <a:t>National press profile</a:t>
            </a:r>
          </a:p>
          <a:p>
            <a:r>
              <a:rPr lang="en-GB" dirty="0" smtClean="0"/>
              <a:t>Discipline from above </a:t>
            </a:r>
          </a:p>
          <a:p>
            <a:pPr marL="457200" lvl="1" indent="0">
              <a:buNone/>
            </a:pPr>
            <a:r>
              <a:rPr lang="en-GB" dirty="0" smtClean="0">
                <a:solidFill>
                  <a:srgbClr val="00B0F0"/>
                </a:solidFill>
              </a:rPr>
              <a:t>The regulators NHS E; NHS I</a:t>
            </a:r>
            <a:endParaRPr lang="en-GB" dirty="0" smtClean="0"/>
          </a:p>
          <a:p>
            <a:r>
              <a:rPr lang="en-GB" dirty="0" smtClean="0"/>
              <a:t>The money </a:t>
            </a:r>
          </a:p>
          <a:p>
            <a:pPr marL="457200" lvl="1" indent="0">
              <a:buNone/>
            </a:pPr>
            <a:r>
              <a:rPr lang="en-GB" dirty="0" smtClean="0">
                <a:solidFill>
                  <a:srgbClr val="00B0F0"/>
                </a:solidFill>
              </a:rPr>
              <a:t>single system ‘control total’</a:t>
            </a:r>
          </a:p>
          <a:p>
            <a:pPr marL="457200" lvl="1" indent="0" algn="ctr">
              <a:buNone/>
            </a:pPr>
            <a:r>
              <a:rPr lang="en-GB" sz="3200" dirty="0" smtClean="0">
                <a:solidFill>
                  <a:srgbClr val="FF0000"/>
                </a:solidFill>
              </a:rPr>
              <a:t>But</a:t>
            </a:r>
          </a:p>
          <a:p>
            <a:r>
              <a:rPr lang="en-GB" dirty="0" smtClean="0">
                <a:solidFill>
                  <a:srgbClr val="FF0000"/>
                </a:solidFill>
              </a:rPr>
              <a:t>Reversion to type</a:t>
            </a:r>
          </a:p>
          <a:p>
            <a:r>
              <a:rPr lang="en-GB" dirty="0" smtClean="0">
                <a:solidFill>
                  <a:srgbClr val="FF0000"/>
                </a:solidFill>
              </a:rPr>
              <a:t>Political change</a:t>
            </a:r>
          </a:p>
          <a:p>
            <a:pPr marL="457200" lvl="1" indent="0" algn="ctr">
              <a:buNone/>
            </a:pPr>
            <a:endParaRPr lang="en-GB" dirty="0" smtClean="0"/>
          </a:p>
        </p:txBody>
      </p:sp>
    </p:spTree>
    <p:extLst>
      <p:ext uri="{BB962C8B-B14F-4D97-AF65-F5344CB8AC3E}">
        <p14:creationId xmlns:p14="http://schemas.microsoft.com/office/powerpoint/2010/main" val="27387254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HWBs</a:t>
            </a:r>
            <a:endParaRPr lang="en-GB" dirty="0"/>
          </a:p>
        </p:txBody>
      </p:sp>
      <p:sp>
        <p:nvSpPr>
          <p:cNvPr id="3" name="Content Placeholder 2"/>
          <p:cNvSpPr>
            <a:spLocks noGrp="1"/>
          </p:cNvSpPr>
          <p:nvPr>
            <p:ph idx="1"/>
          </p:nvPr>
        </p:nvSpPr>
        <p:spPr>
          <a:xfrm>
            <a:off x="457200" y="1268760"/>
            <a:ext cx="8507288" cy="4525963"/>
          </a:xfrm>
        </p:spPr>
        <p:txBody>
          <a:bodyPr>
            <a:normAutofit fontScale="77500" lnSpcReduction="20000"/>
          </a:bodyPr>
          <a:lstStyle/>
          <a:p>
            <a:r>
              <a:rPr lang="en-GB" sz="3600" dirty="0"/>
              <a:t>Statutory in law </a:t>
            </a:r>
          </a:p>
          <a:p>
            <a:pPr marL="400050" lvl="1" indent="0">
              <a:buFont typeface="Arial" panose="020B0604020202020204" pitchFamily="34" charset="0"/>
              <a:buNone/>
            </a:pPr>
            <a:r>
              <a:rPr lang="en-GB" sz="3200" dirty="0">
                <a:solidFill>
                  <a:srgbClr val="0070C0"/>
                </a:solidFill>
              </a:rPr>
              <a:t>Unlike STPs; ACS; ACOs</a:t>
            </a:r>
          </a:p>
          <a:p>
            <a:r>
              <a:rPr lang="en-GB" sz="3600" dirty="0" smtClean="0"/>
              <a:t>Build </a:t>
            </a:r>
            <a:r>
              <a:rPr lang="en-GB" sz="3600" dirty="0"/>
              <a:t>together social determinants</a:t>
            </a:r>
          </a:p>
          <a:p>
            <a:pPr marL="400050" lvl="1" indent="0">
              <a:buFont typeface="Arial" panose="020B0604020202020204" pitchFamily="34" charset="0"/>
              <a:buNone/>
            </a:pPr>
            <a:r>
              <a:rPr lang="en-GB" sz="3200" dirty="0">
                <a:solidFill>
                  <a:srgbClr val="0070C0"/>
                </a:solidFill>
              </a:rPr>
              <a:t>Real early start; skills for life; employment; housing; community safety; air quality</a:t>
            </a:r>
          </a:p>
          <a:p>
            <a:r>
              <a:rPr lang="en-GB" sz="3600" dirty="0"/>
              <a:t>Connect into community infrastructure and assets</a:t>
            </a:r>
          </a:p>
          <a:p>
            <a:pPr marL="400050" lvl="1" indent="0">
              <a:buFont typeface="Arial" panose="020B0604020202020204" pitchFamily="34" charset="0"/>
              <a:buNone/>
            </a:pPr>
            <a:r>
              <a:rPr lang="en-GB" sz="3200" dirty="0">
                <a:solidFill>
                  <a:srgbClr val="0070C0"/>
                </a:solidFill>
              </a:rPr>
              <a:t>Build up to hubs as Care Closer to Home integrates </a:t>
            </a:r>
            <a:r>
              <a:rPr lang="en-GB" sz="3200" dirty="0" smtClean="0">
                <a:solidFill>
                  <a:srgbClr val="0070C0"/>
                </a:solidFill>
              </a:rPr>
              <a:t>down</a:t>
            </a:r>
          </a:p>
          <a:p>
            <a:r>
              <a:rPr lang="en-GB" sz="3600" dirty="0"/>
              <a:t>Will ‘Place-based’ work without local democracy?</a:t>
            </a:r>
          </a:p>
          <a:p>
            <a:pPr marL="400050" lvl="1" indent="0">
              <a:buNone/>
            </a:pPr>
            <a:r>
              <a:rPr lang="en-GB" sz="3200" dirty="0">
                <a:solidFill>
                  <a:srgbClr val="0070C0"/>
                </a:solidFill>
              </a:rPr>
              <a:t>Elected members; Overview and Scrutiny; VCF </a:t>
            </a:r>
            <a:r>
              <a:rPr lang="en-GB" sz="3200" dirty="0" smtClean="0">
                <a:solidFill>
                  <a:srgbClr val="0070C0"/>
                </a:solidFill>
              </a:rPr>
              <a:t>sector</a:t>
            </a:r>
          </a:p>
          <a:p>
            <a:pPr marL="400050" lvl="1" indent="0">
              <a:buNone/>
            </a:pPr>
            <a:endParaRPr lang="en-GB" sz="3200" dirty="0">
              <a:solidFill>
                <a:srgbClr val="0070C0"/>
              </a:solidFill>
            </a:endParaRPr>
          </a:p>
          <a:p>
            <a:pPr marL="400050" lvl="1" indent="0">
              <a:buNone/>
            </a:pPr>
            <a:endParaRPr lang="en-GB" sz="3200" dirty="0">
              <a:solidFill>
                <a:srgbClr val="0070C0"/>
              </a:solidFill>
            </a:endParaRPr>
          </a:p>
          <a:p>
            <a:pPr marL="400050" lvl="1" indent="0">
              <a:buFont typeface="Arial" panose="020B0604020202020204" pitchFamily="34" charset="0"/>
              <a:buNone/>
            </a:pPr>
            <a:endParaRPr lang="en-GB" sz="3200" dirty="0">
              <a:solidFill>
                <a:srgbClr val="0070C0"/>
              </a:solidFill>
            </a:endParaRPr>
          </a:p>
          <a:p>
            <a:pPr marL="0" indent="0">
              <a:buNone/>
            </a:pPr>
            <a:endParaRPr lang="en-GB" dirty="0" smtClean="0">
              <a:solidFill>
                <a:srgbClr val="0070C0"/>
              </a:solidFill>
            </a:endParaRPr>
          </a:p>
          <a:p>
            <a:pPr marL="0" indent="0">
              <a:buNone/>
            </a:pPr>
            <a:endParaRPr lang="en-GB" dirty="0"/>
          </a:p>
        </p:txBody>
      </p:sp>
      <p:sp>
        <p:nvSpPr>
          <p:cNvPr id="4" name="TextBox 3"/>
          <p:cNvSpPr txBox="1"/>
          <p:nvPr/>
        </p:nvSpPr>
        <p:spPr>
          <a:xfrm>
            <a:off x="3131840" y="5345340"/>
            <a:ext cx="5040560" cy="1107996"/>
          </a:xfrm>
          <a:prstGeom prst="rect">
            <a:avLst/>
          </a:prstGeom>
          <a:noFill/>
        </p:spPr>
        <p:txBody>
          <a:bodyPr wrap="square" rtlCol="0">
            <a:spAutoFit/>
          </a:bodyPr>
          <a:lstStyle/>
          <a:p>
            <a:pPr algn="ctr" fontAlgn="auto">
              <a:spcBef>
                <a:spcPts val="0"/>
              </a:spcBef>
              <a:spcAft>
                <a:spcPts val="0"/>
              </a:spcAft>
            </a:pPr>
            <a:r>
              <a:rPr lang="en-GB" sz="6600" b="1" dirty="0">
                <a:solidFill>
                  <a:srgbClr val="FF0000"/>
                </a:solidFill>
                <a:latin typeface="Informal Roman" panose="030604020304060B0204" pitchFamily="66" charset="0"/>
                <a:ea typeface="Tahoma" panose="020B0604030504040204" pitchFamily="34" charset="0"/>
                <a:cs typeface="Tahoma" panose="020B0604030504040204" pitchFamily="34" charset="0"/>
              </a:rPr>
              <a:t>Beating Heart</a:t>
            </a:r>
          </a:p>
        </p:txBody>
      </p:sp>
      <p:sp>
        <p:nvSpPr>
          <p:cNvPr id="5" name="TextBox 4"/>
          <p:cNvSpPr txBox="1"/>
          <p:nvPr/>
        </p:nvSpPr>
        <p:spPr>
          <a:xfrm>
            <a:off x="395536" y="5590981"/>
            <a:ext cx="2952328" cy="646331"/>
          </a:xfrm>
          <a:prstGeom prst="rect">
            <a:avLst/>
          </a:prstGeom>
          <a:noFill/>
        </p:spPr>
        <p:txBody>
          <a:bodyPr wrap="square" rtlCol="0">
            <a:spAutoFit/>
          </a:bodyPr>
          <a:lstStyle/>
          <a:p>
            <a:pPr algn="ctr" fontAlgn="auto">
              <a:spcBef>
                <a:spcPts val="0"/>
              </a:spcBef>
              <a:spcAft>
                <a:spcPts val="0"/>
              </a:spcAft>
            </a:pPr>
            <a:r>
              <a:rPr lang="en-GB" sz="3600" dirty="0" smtClean="0">
                <a:solidFill>
                  <a:prstClr val="black"/>
                </a:solidFill>
                <a:latin typeface="Tahoma"/>
              </a:rPr>
              <a:t>Don’t </a:t>
            </a:r>
            <a:r>
              <a:rPr lang="en-GB" sz="3600" smtClean="0">
                <a:solidFill>
                  <a:prstClr val="black"/>
                </a:solidFill>
                <a:latin typeface="Tahoma"/>
              </a:rPr>
              <a:t>still the</a:t>
            </a:r>
            <a:endParaRPr lang="en-GB" sz="3600" dirty="0">
              <a:solidFill>
                <a:prstClr val="black"/>
              </a:solidFill>
              <a:latin typeface="Tahoma"/>
            </a:endParaRPr>
          </a:p>
        </p:txBody>
      </p:sp>
    </p:spTree>
    <p:extLst>
      <p:ext uri="{BB962C8B-B14F-4D97-AF65-F5344CB8AC3E}">
        <p14:creationId xmlns:p14="http://schemas.microsoft.com/office/powerpoint/2010/main" val="257639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5" nodeType="afterEffect">
                                  <p:stCondLst>
                                    <p:cond delay="1000"/>
                                  </p:stCondLst>
                                  <p:iterate type="lt">
                                    <p:tmPct val="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000"/>
                            </p:stCondLst>
                            <p:childTnLst>
                              <p:par>
                                <p:cTn id="13" presetID="34" presetClass="emph" presetSubtype="0" fill="hold" grpId="4" nodeType="after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4">
                                            <p:txEl>
                                              <p:pRg st="0" end="0"/>
                                            </p:txEl>
                                          </p:spTgt>
                                        </p:tgtEl>
                                        <p:attrNameLst>
                                          <p:attrName>ppt_x</p:attrName>
                                          <p:attrName>ppt_y</p:attrName>
                                        </p:attrNameLst>
                                      </p:cBhvr>
                                    </p:animMotion>
                                    <p:animRot by="1500000">
                                      <p:cBhvr>
                                        <p:cTn id="15" dur="125" fill="hold">
                                          <p:stCondLst>
                                            <p:cond delay="0"/>
                                          </p:stCondLst>
                                        </p:cTn>
                                        <p:tgtEl>
                                          <p:spTgt spid="4">
                                            <p:txEl>
                                              <p:pRg st="0" end="0"/>
                                            </p:txEl>
                                          </p:spTgt>
                                        </p:tgtEl>
                                        <p:attrNameLst>
                                          <p:attrName>r</p:attrName>
                                        </p:attrNameLst>
                                      </p:cBhvr>
                                    </p:animRot>
                                    <p:animRot by="-1500000">
                                      <p:cBhvr>
                                        <p:cTn id="16" dur="125" fill="hold">
                                          <p:stCondLst>
                                            <p:cond delay="125"/>
                                          </p:stCondLst>
                                        </p:cTn>
                                        <p:tgtEl>
                                          <p:spTgt spid="4">
                                            <p:txEl>
                                              <p:pRg st="0" end="0"/>
                                            </p:txEl>
                                          </p:spTgt>
                                        </p:tgtEl>
                                        <p:attrNameLst>
                                          <p:attrName>r</p:attrName>
                                        </p:attrNameLst>
                                      </p:cBhvr>
                                    </p:animRot>
                                    <p:animRot by="-1500000">
                                      <p:cBhvr>
                                        <p:cTn id="17" dur="125" fill="hold">
                                          <p:stCondLst>
                                            <p:cond delay="250"/>
                                          </p:stCondLst>
                                        </p:cTn>
                                        <p:tgtEl>
                                          <p:spTgt spid="4">
                                            <p:txEl>
                                              <p:pRg st="0" end="0"/>
                                            </p:txEl>
                                          </p:spTgt>
                                        </p:tgtEl>
                                        <p:attrNameLst>
                                          <p:attrName>r</p:attrName>
                                        </p:attrNameLst>
                                      </p:cBhvr>
                                    </p:animRot>
                                    <p:animRot by="1500000">
                                      <p:cBhvr>
                                        <p:cTn id="18" dur="125" fill="hold">
                                          <p:stCondLst>
                                            <p:cond delay="375"/>
                                          </p:stCondLst>
                                        </p:cTn>
                                        <p:tgtEl>
                                          <p:spTgt spid="4">
                                            <p:txEl>
                                              <p:pRg st="0" end="0"/>
                                            </p:txEl>
                                          </p:spTgt>
                                        </p:tgtEl>
                                        <p:attrNameLst>
                                          <p:attrName>r</p:attrName>
                                        </p:attrNameLst>
                                      </p:cBhvr>
                                    </p:animRot>
                                  </p:childTnLst>
                                </p:cTn>
                              </p:par>
                            </p:childTnLst>
                          </p:cTn>
                        </p:par>
                        <p:par>
                          <p:cTn id="19" fill="hold">
                            <p:stCondLst>
                              <p:cond delay="3050"/>
                            </p:stCondLst>
                            <p:childTnLst>
                              <p:par>
                                <p:cTn id="20" presetID="34" presetClass="emph" presetSubtype="0" fill="hold" grpId="0" nodeType="after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4">
                                            <p:txEl>
                                              <p:pRg st="0" end="0"/>
                                            </p:txEl>
                                          </p:spTgt>
                                        </p:tgtEl>
                                        <p:attrNameLst>
                                          <p:attrName>ppt_x</p:attrName>
                                          <p:attrName>ppt_y</p:attrName>
                                        </p:attrNameLst>
                                      </p:cBhvr>
                                    </p:animMotion>
                                    <p:animRot by="1500000">
                                      <p:cBhvr>
                                        <p:cTn id="22" dur="125" fill="hold">
                                          <p:stCondLst>
                                            <p:cond delay="0"/>
                                          </p:stCondLst>
                                        </p:cTn>
                                        <p:tgtEl>
                                          <p:spTgt spid="4">
                                            <p:txEl>
                                              <p:pRg st="0" end="0"/>
                                            </p:txEl>
                                          </p:spTgt>
                                        </p:tgtEl>
                                        <p:attrNameLst>
                                          <p:attrName>r</p:attrName>
                                        </p:attrNameLst>
                                      </p:cBhvr>
                                    </p:animRot>
                                    <p:animRot by="-1500000">
                                      <p:cBhvr>
                                        <p:cTn id="23" dur="125" fill="hold">
                                          <p:stCondLst>
                                            <p:cond delay="125"/>
                                          </p:stCondLst>
                                        </p:cTn>
                                        <p:tgtEl>
                                          <p:spTgt spid="4">
                                            <p:txEl>
                                              <p:pRg st="0" end="0"/>
                                            </p:txEl>
                                          </p:spTgt>
                                        </p:tgtEl>
                                        <p:attrNameLst>
                                          <p:attrName>r</p:attrName>
                                        </p:attrNameLst>
                                      </p:cBhvr>
                                    </p:animRot>
                                    <p:animRot by="-1500000">
                                      <p:cBhvr>
                                        <p:cTn id="24" dur="125" fill="hold">
                                          <p:stCondLst>
                                            <p:cond delay="250"/>
                                          </p:stCondLst>
                                        </p:cTn>
                                        <p:tgtEl>
                                          <p:spTgt spid="4">
                                            <p:txEl>
                                              <p:pRg st="0" end="0"/>
                                            </p:txEl>
                                          </p:spTgt>
                                        </p:tgtEl>
                                        <p:attrNameLst>
                                          <p:attrName>r</p:attrName>
                                        </p:attrNameLst>
                                      </p:cBhvr>
                                    </p:animRot>
                                    <p:animRot by="1500000">
                                      <p:cBhvr>
                                        <p:cTn id="25" dur="125" fill="hold">
                                          <p:stCondLst>
                                            <p:cond delay="375"/>
                                          </p:stCondLst>
                                        </p:cTn>
                                        <p:tgtEl>
                                          <p:spTgt spid="4">
                                            <p:txEl>
                                              <p:pRg st="0" end="0"/>
                                            </p:txEl>
                                          </p:spTgt>
                                        </p:tgtEl>
                                        <p:attrNameLst>
                                          <p:attrName>r</p:attrName>
                                        </p:attrNameLst>
                                      </p:cBhvr>
                                    </p:animRot>
                                  </p:childTnLst>
                                </p:cTn>
                              </p:par>
                            </p:childTnLst>
                          </p:cTn>
                        </p:par>
                        <p:par>
                          <p:cTn id="26" fill="hold">
                            <p:stCondLst>
                              <p:cond delay="4100"/>
                            </p:stCondLst>
                            <p:childTnLst>
                              <p:par>
                                <p:cTn id="27" presetID="34" presetClass="emph" presetSubtype="0" fill="hold" grpId="1" nodeType="after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4">
                                            <p:txEl>
                                              <p:pRg st="0" end="0"/>
                                            </p:txEl>
                                          </p:spTgt>
                                        </p:tgtEl>
                                        <p:attrNameLst>
                                          <p:attrName>ppt_x</p:attrName>
                                          <p:attrName>ppt_y</p:attrName>
                                        </p:attrNameLst>
                                      </p:cBhvr>
                                    </p:animMotion>
                                    <p:animRot by="1500000">
                                      <p:cBhvr>
                                        <p:cTn id="29" dur="125" fill="hold">
                                          <p:stCondLst>
                                            <p:cond delay="0"/>
                                          </p:stCondLst>
                                        </p:cTn>
                                        <p:tgtEl>
                                          <p:spTgt spid="4">
                                            <p:txEl>
                                              <p:pRg st="0" end="0"/>
                                            </p:txEl>
                                          </p:spTgt>
                                        </p:tgtEl>
                                        <p:attrNameLst>
                                          <p:attrName>r</p:attrName>
                                        </p:attrNameLst>
                                      </p:cBhvr>
                                    </p:animRot>
                                    <p:animRot by="-1500000">
                                      <p:cBhvr>
                                        <p:cTn id="30" dur="125" fill="hold">
                                          <p:stCondLst>
                                            <p:cond delay="125"/>
                                          </p:stCondLst>
                                        </p:cTn>
                                        <p:tgtEl>
                                          <p:spTgt spid="4">
                                            <p:txEl>
                                              <p:pRg st="0" end="0"/>
                                            </p:txEl>
                                          </p:spTgt>
                                        </p:tgtEl>
                                        <p:attrNameLst>
                                          <p:attrName>r</p:attrName>
                                        </p:attrNameLst>
                                      </p:cBhvr>
                                    </p:animRot>
                                    <p:animRot by="-1500000">
                                      <p:cBhvr>
                                        <p:cTn id="31" dur="125" fill="hold">
                                          <p:stCondLst>
                                            <p:cond delay="250"/>
                                          </p:stCondLst>
                                        </p:cTn>
                                        <p:tgtEl>
                                          <p:spTgt spid="4">
                                            <p:txEl>
                                              <p:pRg st="0" end="0"/>
                                            </p:txEl>
                                          </p:spTgt>
                                        </p:tgtEl>
                                        <p:attrNameLst>
                                          <p:attrName>r</p:attrName>
                                        </p:attrNameLst>
                                      </p:cBhvr>
                                    </p:animRot>
                                    <p:animRot by="1500000">
                                      <p:cBhvr>
                                        <p:cTn id="32" dur="125" fill="hold">
                                          <p:stCondLst>
                                            <p:cond delay="375"/>
                                          </p:stCondLst>
                                        </p:cTn>
                                        <p:tgtEl>
                                          <p:spTgt spid="4">
                                            <p:txEl>
                                              <p:pRg st="0" end="0"/>
                                            </p:txEl>
                                          </p:spTgt>
                                        </p:tgtEl>
                                        <p:attrNameLst>
                                          <p:attrName>r</p:attrName>
                                        </p:attrNameLst>
                                      </p:cBhvr>
                                    </p:animRot>
                                  </p:childTnLst>
                                </p:cTn>
                              </p:par>
                            </p:childTnLst>
                          </p:cTn>
                        </p:par>
                        <p:par>
                          <p:cTn id="33" fill="hold">
                            <p:stCondLst>
                              <p:cond delay="5150"/>
                            </p:stCondLst>
                            <p:childTnLst>
                              <p:par>
                                <p:cTn id="34" presetID="34" presetClass="emph" presetSubtype="0" fill="hold" grpId="2" nodeType="afterEffect">
                                  <p:stCondLst>
                                    <p:cond delay="0"/>
                                  </p:stCondLst>
                                  <p:iterate type="lt">
                                    <p:tmPct val="10000"/>
                                  </p:iterate>
                                  <p:childTnLst>
                                    <p:animMotion origin="layout" path="M 0.0 0.0 L 0.0 -0.07213" pathEditMode="relative" ptsTypes="">
                                      <p:cBhvr>
                                        <p:cTn id="35" dur="250" accel="50000" decel="50000" autoRev="1" fill="hold">
                                          <p:stCondLst>
                                            <p:cond delay="0"/>
                                          </p:stCondLst>
                                        </p:cTn>
                                        <p:tgtEl>
                                          <p:spTgt spid="4">
                                            <p:txEl>
                                              <p:pRg st="0" end="0"/>
                                            </p:txEl>
                                          </p:spTgt>
                                        </p:tgtEl>
                                        <p:attrNameLst>
                                          <p:attrName>ppt_x</p:attrName>
                                          <p:attrName>ppt_y</p:attrName>
                                        </p:attrNameLst>
                                      </p:cBhvr>
                                    </p:animMotion>
                                    <p:animRot by="1500000">
                                      <p:cBhvr>
                                        <p:cTn id="36" dur="125" fill="hold">
                                          <p:stCondLst>
                                            <p:cond delay="0"/>
                                          </p:stCondLst>
                                        </p:cTn>
                                        <p:tgtEl>
                                          <p:spTgt spid="4">
                                            <p:txEl>
                                              <p:pRg st="0" end="0"/>
                                            </p:txEl>
                                          </p:spTgt>
                                        </p:tgtEl>
                                        <p:attrNameLst>
                                          <p:attrName>r</p:attrName>
                                        </p:attrNameLst>
                                      </p:cBhvr>
                                    </p:animRot>
                                    <p:animRot by="-1500000">
                                      <p:cBhvr>
                                        <p:cTn id="37" dur="125" fill="hold">
                                          <p:stCondLst>
                                            <p:cond delay="125"/>
                                          </p:stCondLst>
                                        </p:cTn>
                                        <p:tgtEl>
                                          <p:spTgt spid="4">
                                            <p:txEl>
                                              <p:pRg st="0" end="0"/>
                                            </p:txEl>
                                          </p:spTgt>
                                        </p:tgtEl>
                                        <p:attrNameLst>
                                          <p:attrName>r</p:attrName>
                                        </p:attrNameLst>
                                      </p:cBhvr>
                                    </p:animRot>
                                    <p:animRot by="-1500000">
                                      <p:cBhvr>
                                        <p:cTn id="38" dur="125" fill="hold">
                                          <p:stCondLst>
                                            <p:cond delay="250"/>
                                          </p:stCondLst>
                                        </p:cTn>
                                        <p:tgtEl>
                                          <p:spTgt spid="4">
                                            <p:txEl>
                                              <p:pRg st="0" end="0"/>
                                            </p:txEl>
                                          </p:spTgt>
                                        </p:tgtEl>
                                        <p:attrNameLst>
                                          <p:attrName>r</p:attrName>
                                        </p:attrNameLst>
                                      </p:cBhvr>
                                    </p:animRot>
                                    <p:animRot by="1500000">
                                      <p:cBhvr>
                                        <p:cTn id="39" dur="125" fill="hold">
                                          <p:stCondLst>
                                            <p:cond delay="375"/>
                                          </p:stCondLst>
                                        </p:cTn>
                                        <p:tgtEl>
                                          <p:spTgt spid="4">
                                            <p:txEl>
                                              <p:pRg st="0" end="0"/>
                                            </p:txEl>
                                          </p:spTgt>
                                        </p:tgtEl>
                                        <p:attrNameLst>
                                          <p:attrName>r</p:attrName>
                                        </p:attrNameLst>
                                      </p:cBhvr>
                                    </p:animRot>
                                  </p:childTnLst>
                                </p:cTn>
                              </p:par>
                            </p:childTnLst>
                          </p:cTn>
                        </p:par>
                        <p:par>
                          <p:cTn id="40" fill="hold">
                            <p:stCondLst>
                              <p:cond delay="6200"/>
                            </p:stCondLst>
                            <p:childTnLst>
                              <p:par>
                                <p:cTn id="41" presetID="34" presetClass="emph" presetSubtype="0" fill="hold" grpId="3" nodeType="after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4">
                                            <p:txEl>
                                              <p:pRg st="0" end="0"/>
                                            </p:txEl>
                                          </p:spTgt>
                                        </p:tgtEl>
                                        <p:attrNameLst>
                                          <p:attrName>ppt_x</p:attrName>
                                          <p:attrName>ppt_y</p:attrName>
                                        </p:attrNameLst>
                                      </p:cBhvr>
                                    </p:animMotion>
                                    <p:animRot by="1500000">
                                      <p:cBhvr>
                                        <p:cTn id="43" dur="125" fill="hold">
                                          <p:stCondLst>
                                            <p:cond delay="0"/>
                                          </p:stCondLst>
                                        </p:cTn>
                                        <p:tgtEl>
                                          <p:spTgt spid="4">
                                            <p:txEl>
                                              <p:pRg st="0" end="0"/>
                                            </p:txEl>
                                          </p:spTgt>
                                        </p:tgtEl>
                                        <p:attrNameLst>
                                          <p:attrName>r</p:attrName>
                                        </p:attrNameLst>
                                      </p:cBhvr>
                                    </p:animRot>
                                    <p:animRot by="-1500000">
                                      <p:cBhvr>
                                        <p:cTn id="44" dur="125" fill="hold">
                                          <p:stCondLst>
                                            <p:cond delay="125"/>
                                          </p:stCondLst>
                                        </p:cTn>
                                        <p:tgtEl>
                                          <p:spTgt spid="4">
                                            <p:txEl>
                                              <p:pRg st="0" end="0"/>
                                            </p:txEl>
                                          </p:spTgt>
                                        </p:tgtEl>
                                        <p:attrNameLst>
                                          <p:attrName>r</p:attrName>
                                        </p:attrNameLst>
                                      </p:cBhvr>
                                    </p:animRot>
                                    <p:animRot by="-1500000">
                                      <p:cBhvr>
                                        <p:cTn id="45" dur="125" fill="hold">
                                          <p:stCondLst>
                                            <p:cond delay="250"/>
                                          </p:stCondLst>
                                        </p:cTn>
                                        <p:tgtEl>
                                          <p:spTgt spid="4">
                                            <p:txEl>
                                              <p:pRg st="0" end="0"/>
                                            </p:txEl>
                                          </p:spTgt>
                                        </p:tgtEl>
                                        <p:attrNameLst>
                                          <p:attrName>r</p:attrName>
                                        </p:attrNameLst>
                                      </p:cBhvr>
                                    </p:animRot>
                                    <p:animRot by="1500000">
                                      <p:cBhvr>
                                        <p:cTn id="46"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P spid="4" grpId="2" build="allAtOnce"/>
      <p:bldP spid="4" grpId="3" build="allAtOnce"/>
      <p:bldP spid="4" grpId="4" build="allAtOnce"/>
      <p:bldP spid="4" grpId="5" build="allAtOnce"/>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HWBs: Changing context</a:t>
            </a:r>
            <a:endParaRPr lang="en-GB" dirty="0"/>
          </a:p>
        </p:txBody>
      </p:sp>
      <p:sp>
        <p:nvSpPr>
          <p:cNvPr id="3" name="Content Placeholder 2"/>
          <p:cNvSpPr>
            <a:spLocks noGrp="1"/>
          </p:cNvSpPr>
          <p:nvPr>
            <p:ph idx="1"/>
          </p:nvPr>
        </p:nvSpPr>
        <p:spPr>
          <a:xfrm>
            <a:off x="899592" y="1772816"/>
            <a:ext cx="7772400" cy="3816350"/>
          </a:xfrm>
        </p:spPr>
        <p:txBody>
          <a:bodyPr/>
          <a:lstStyle/>
          <a:p>
            <a:pPr lvl="0" defTabSz="457200" eaLnBrk="1" fontAlgn="auto" hangingPunct="1">
              <a:spcAft>
                <a:spcPts val="0"/>
              </a:spcAft>
            </a:pPr>
            <a:endParaRPr lang="en-GB" sz="2800" kern="1200" dirty="0" smtClean="0">
              <a:solidFill>
                <a:prstClr val="black"/>
              </a:solidFill>
            </a:endParaRPr>
          </a:p>
          <a:p>
            <a:pPr lvl="0" defTabSz="457200" eaLnBrk="1" fontAlgn="auto" hangingPunct="1">
              <a:spcAft>
                <a:spcPts val="0"/>
              </a:spcAft>
              <a:buFont typeface="Arial"/>
              <a:buChar char="•"/>
            </a:pPr>
            <a:endParaRPr lang="en-US" sz="2800" kern="1200" dirty="0">
              <a:solidFill>
                <a:prstClr val="black"/>
              </a:solidFill>
            </a:endParaRPr>
          </a:p>
          <a:p>
            <a:endParaRPr lang="en-GB" dirty="0"/>
          </a:p>
        </p:txBody>
      </p:sp>
      <p:sp>
        <p:nvSpPr>
          <p:cNvPr id="4" name="Oval Callout 3"/>
          <p:cNvSpPr/>
          <p:nvPr/>
        </p:nvSpPr>
        <p:spPr bwMode="auto">
          <a:xfrm>
            <a:off x="1763688" y="1844824"/>
            <a:ext cx="6120680" cy="1368152"/>
          </a:xfrm>
          <a:prstGeom prst="wedgeEllipseCallout">
            <a:avLst>
              <a:gd name="adj1" fmla="val -54746"/>
              <a:gd name="adj2" fmla="val 876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noAutofit/>
          </a:bodyPr>
          <a:lstStyle/>
          <a:p>
            <a:pPr algn="ctr" eaLnBrk="0" hangingPunct="0"/>
            <a:r>
              <a:rPr lang="en-GB" sz="1500" b="1" dirty="0" smtClean="0">
                <a:solidFill>
                  <a:schemeClr val="tx1"/>
                </a:solidFill>
                <a:latin typeface="Calibri" panose="020F0502020204030204" pitchFamily="34" charset="0"/>
              </a:rPr>
              <a:t>National Priorities taking precedence</a:t>
            </a:r>
          </a:p>
          <a:p>
            <a:pPr algn="ctr" eaLnBrk="0" hangingPunct="0"/>
            <a:r>
              <a:rPr lang="en-GB" sz="1600" i="1" dirty="0" smtClean="0">
                <a:solidFill>
                  <a:schemeClr val="tx1"/>
                </a:solidFill>
              </a:rPr>
              <a:t>‘…[we] feel that we are being pushed into doing things that are required by central government…’</a:t>
            </a:r>
            <a:r>
              <a:rPr lang="en-GB" sz="1600" dirty="0" smtClean="0">
                <a:solidFill>
                  <a:schemeClr val="tx1"/>
                </a:solidFill>
              </a:rPr>
              <a:t>.</a:t>
            </a:r>
            <a:endParaRPr lang="en-GB" sz="1500" b="1" dirty="0">
              <a:solidFill>
                <a:schemeClr val="tx1"/>
              </a:solidFill>
              <a:latin typeface="Calibri" panose="020F0502020204030204" pitchFamily="34" charset="0"/>
            </a:endParaRPr>
          </a:p>
          <a:p>
            <a:pPr algn="ctr" eaLnBrk="0" hangingPunct="0"/>
            <a:endParaRPr lang="en-GB" sz="1500" i="1" dirty="0">
              <a:solidFill>
                <a:schemeClr val="tx1"/>
              </a:solidFill>
              <a:latin typeface="Calibri" panose="020F0502020204030204" pitchFamily="34" charset="0"/>
            </a:endParaRPr>
          </a:p>
        </p:txBody>
      </p:sp>
      <p:sp>
        <p:nvSpPr>
          <p:cNvPr id="5" name="Rectangular Callout 4"/>
          <p:cNvSpPr/>
          <p:nvPr/>
        </p:nvSpPr>
        <p:spPr bwMode="auto">
          <a:xfrm>
            <a:off x="1907704" y="3356992"/>
            <a:ext cx="5328592" cy="1368152"/>
          </a:xfrm>
          <a:prstGeom prst="wedgeRectCallout">
            <a:avLst>
              <a:gd name="adj1" fmla="val -61382"/>
              <a:gd name="adj2" fmla="val -6094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lang="en-GB" sz="1400" b="1" dirty="0" smtClean="0">
                <a:solidFill>
                  <a:schemeClr val="tx1"/>
                </a:solidFill>
                <a:latin typeface="Calibri" pitchFamily="34" charset="0"/>
                <a:cs typeface="Calibri" pitchFamily="34" charset="0"/>
              </a:rPr>
              <a:t>Austerity</a:t>
            </a:r>
          </a:p>
          <a:p>
            <a:pPr algn="ctr" eaLnBrk="0" hangingPunct="0"/>
            <a:r>
              <a:rPr lang="en-GB" sz="1600" i="1" dirty="0" smtClean="0">
                <a:solidFill>
                  <a:schemeClr val="tx1"/>
                </a:solidFill>
              </a:rPr>
              <a:t>‘…I think the next four years looking forward is the biggest challenges I will ever have faced in my career.  It’s going to be very tricky.  Nobody will have any money and the demand is growing…’.</a:t>
            </a:r>
            <a:endParaRPr lang="en-GB" sz="1500" i="1" dirty="0">
              <a:solidFill>
                <a:schemeClr val="tx1"/>
              </a:solidFill>
              <a:latin typeface="+mj-lt"/>
            </a:endParaRPr>
          </a:p>
        </p:txBody>
      </p:sp>
      <p:sp>
        <p:nvSpPr>
          <p:cNvPr id="6" name="Oval Callout 5"/>
          <p:cNvSpPr/>
          <p:nvPr/>
        </p:nvSpPr>
        <p:spPr bwMode="auto">
          <a:xfrm>
            <a:off x="1835696" y="4797152"/>
            <a:ext cx="6120680" cy="1080120"/>
          </a:xfrm>
          <a:prstGeom prst="wedgeEllipseCallout">
            <a:avLst>
              <a:gd name="adj1" fmla="val -54746"/>
              <a:gd name="adj2" fmla="val 876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t" anchorCtr="0" compatLnSpc="1">
            <a:prstTxWarp prst="textNoShape">
              <a:avLst/>
            </a:prstTxWarp>
            <a:noAutofit/>
          </a:bodyPr>
          <a:lstStyle/>
          <a:p>
            <a:pPr algn="ctr" eaLnBrk="0" hangingPunct="0"/>
            <a:r>
              <a:rPr lang="en-GB" sz="1500" b="1" dirty="0" smtClean="0">
                <a:solidFill>
                  <a:schemeClr val="tx1"/>
                </a:solidFill>
                <a:latin typeface="Calibri" panose="020F0502020204030204" pitchFamily="34" charset="0"/>
              </a:rPr>
              <a:t>STPs</a:t>
            </a:r>
          </a:p>
          <a:p>
            <a:pPr algn="ctr" eaLnBrk="0" hangingPunct="0"/>
            <a:r>
              <a:rPr lang="en-GB" sz="1600" i="1" dirty="0" smtClean="0">
                <a:solidFill>
                  <a:schemeClr val="tx1"/>
                </a:solidFill>
              </a:rPr>
              <a:t>‘I don't think the health and wellbeing board had any interaction with the STP process in reality’. </a:t>
            </a:r>
            <a:endParaRPr lang="en-GB" sz="15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62626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2240</TotalTime>
  <Words>4707</Words>
  <Application>Microsoft Office PowerPoint</Application>
  <PresentationFormat>On-screen Show (4:3)</PresentationFormat>
  <Paragraphs>676</Paragraphs>
  <Slides>84</Slides>
  <Notes>24</Notes>
  <HiddenSlides>0</HiddenSlides>
  <MMClips>0</MMClips>
  <ScaleCrop>false</ScaleCrop>
  <HeadingPairs>
    <vt:vector size="6" baseType="variant">
      <vt:variant>
        <vt:lpstr>Fonts Used</vt:lpstr>
      </vt:variant>
      <vt:variant>
        <vt:i4>22</vt:i4>
      </vt:variant>
      <vt:variant>
        <vt:lpstr>Theme</vt:lpstr>
      </vt:variant>
      <vt:variant>
        <vt:i4>5</vt:i4>
      </vt:variant>
      <vt:variant>
        <vt:lpstr>Slide Titles</vt:lpstr>
      </vt:variant>
      <vt:variant>
        <vt:i4>84</vt:i4>
      </vt:variant>
    </vt:vector>
  </HeadingPairs>
  <TitlesOfParts>
    <vt:vector size="111" baseType="lpstr">
      <vt:lpstr>ＭＳ Ｐゴシック</vt:lpstr>
      <vt:lpstr>Aharoni</vt:lpstr>
      <vt:lpstr>Algerian</vt:lpstr>
      <vt:lpstr>AR DARLING</vt:lpstr>
      <vt:lpstr>Arial</vt:lpstr>
      <vt:lpstr>Baskerville Old Face</vt:lpstr>
      <vt:lpstr>Calibri</vt:lpstr>
      <vt:lpstr>Copperplate Gothic Light</vt:lpstr>
      <vt:lpstr>Courier New</vt:lpstr>
      <vt:lpstr>Felix Titling</vt:lpstr>
      <vt:lpstr>Freestyle Script</vt:lpstr>
      <vt:lpstr>Impact</vt:lpstr>
      <vt:lpstr>Informal Roman</vt:lpstr>
      <vt:lpstr>Playbill</vt:lpstr>
      <vt:lpstr>Segoe Script</vt:lpstr>
      <vt:lpstr>Snap ITC</vt:lpstr>
      <vt:lpstr>Tahoma</vt:lpstr>
      <vt:lpstr>Times</vt:lpstr>
      <vt:lpstr>Times New Roman</vt:lpstr>
      <vt:lpstr>Tw Cen MT Condensed Extra Bold</vt:lpstr>
      <vt:lpstr>Wingdings</vt:lpstr>
      <vt:lpstr>ヒラギノ角ゴ Pro W3</vt:lpstr>
      <vt:lpstr>Blank</vt:lpstr>
      <vt:lpstr>Office Theme</vt:lpstr>
      <vt:lpstr>1_Office Theme</vt:lpstr>
      <vt:lpstr>3_Office Theme</vt:lpstr>
      <vt:lpstr>2_Office Theme</vt:lpstr>
      <vt:lpstr>Evaluating the Leadership Role of Health and Wellbeing Boards as Drivers of Health Improvement and Integrated Care: Key findings  Presented by David Hunter   Professor of health Policy and Management 26th September 2017</vt:lpstr>
      <vt:lpstr>Health and Wellbeing Boards: A New Dawn for Partnership Working?</vt:lpstr>
      <vt:lpstr>Drivers of and Barriers to   Effective HWBs</vt:lpstr>
      <vt:lpstr>Evaluation Aim and Objectives</vt:lpstr>
      <vt:lpstr>Evaluation Design and Methods</vt:lpstr>
      <vt:lpstr>Case Study Sites</vt:lpstr>
      <vt:lpstr>Realist Evaluation Framework</vt:lpstr>
      <vt:lpstr>HWBs: Changing context</vt:lpstr>
      <vt:lpstr>HWBs: Changing context</vt:lpstr>
      <vt:lpstr>HWBS: Purpose</vt:lpstr>
      <vt:lpstr>HWBs: Purpose</vt:lpstr>
      <vt:lpstr>HWBs: Purpose</vt:lpstr>
      <vt:lpstr> HWBs: Operation and effectiveness</vt:lpstr>
      <vt:lpstr>HWBs: Operation and effectiveness </vt:lpstr>
      <vt:lpstr>HWBs: Operation and effectiveness </vt:lpstr>
      <vt:lpstr>HWBs: Operation and effectiveness </vt:lpstr>
      <vt:lpstr>Integration </vt:lpstr>
      <vt:lpstr> HWBs: Impact on outcomes </vt:lpstr>
      <vt:lpstr> HWBs: Impact on outcomes </vt:lpstr>
      <vt:lpstr>Future of HWBs </vt:lpstr>
      <vt:lpstr>Future of HWBs </vt:lpstr>
      <vt:lpstr>Future of HWBs </vt:lpstr>
      <vt:lpstr>Future of HWBs </vt:lpstr>
      <vt:lpstr>Future of HWBs </vt:lpstr>
      <vt:lpstr>Future of HWBs </vt:lpstr>
      <vt:lpstr>Future of HWBs </vt:lpstr>
      <vt:lpstr>Future of HWBs </vt:lpstr>
      <vt:lpstr>For further information go to </vt:lpstr>
      <vt:lpstr> Roundtable discussions</vt:lpstr>
      <vt:lpstr>Regional / Public Health England perspective on the future of Health &amp; Wellbeing Boards in the North East </vt:lpstr>
      <vt:lpstr>A reminder of the role of PHE (and local government and the NHS)</vt:lpstr>
      <vt:lpstr>Reminder of the role of the HWB Board</vt:lpstr>
      <vt:lpstr>Give every child the best start in life   Marmot – much quoted</vt:lpstr>
      <vt:lpstr>Population vaccination coverage - MMR for two doses (5 years olds)</vt:lpstr>
      <vt:lpstr>Children in low income families  (under 16s)</vt:lpstr>
      <vt:lpstr>A crowded place – governance post 2013</vt:lpstr>
      <vt:lpstr>PowerPoint Presentation</vt:lpstr>
      <vt:lpstr>A crowded place – governance emerging in 2017</vt:lpstr>
      <vt:lpstr>Draft proposed single STP governance arrangements</vt:lpstr>
      <vt:lpstr>Reminder of the role of the HWB Board</vt:lpstr>
      <vt:lpstr>Holding an ACO contract: health and wellbeing requirements</vt:lpstr>
      <vt:lpstr>Mortality rate from causes considered preventable (Male)</vt:lpstr>
      <vt:lpstr>Mortality rate from causes considered preventable (Female)</vt:lpstr>
      <vt:lpstr>PowerPoint Presentation</vt:lpstr>
      <vt:lpstr>Is there a chasm developing?</vt:lpstr>
      <vt:lpstr>The challenge of governance</vt:lpstr>
      <vt:lpstr>Mayors and place-based initiatives</vt:lpstr>
      <vt:lpstr>North East Assets</vt:lpstr>
      <vt:lpstr>The leadership challenge</vt:lpstr>
      <vt:lpstr>HWB Boards are at a crossroads</vt:lpstr>
      <vt:lpstr>Health and Wellbeing Boards: my journey &amp; looking forward</vt:lpstr>
      <vt:lpstr>PowerPoint Presentation</vt:lpstr>
      <vt:lpstr>PowerPoint Presentation</vt:lpstr>
      <vt:lpstr>PowerPoint Presentation</vt:lpstr>
      <vt:lpstr>PowerPoint Presentation</vt:lpstr>
      <vt:lpstr>PowerPoint Presentation</vt:lpstr>
      <vt:lpstr> ‘Added value of HWBs’ (Wandsworth LSP) </vt:lpstr>
      <vt:lpstr>10 Steps to Population Level Outcomes</vt:lpstr>
      <vt:lpstr>PowerPoint Presentation</vt:lpstr>
      <vt:lpstr>PowerPoint Presentation</vt:lpstr>
      <vt:lpstr>Engaging key membership</vt:lpstr>
      <vt:lpstr>10 Steps to Population Level Outcomes</vt:lpstr>
      <vt:lpstr>The Threat of Winter</vt:lpstr>
      <vt:lpstr>PowerPoint Presentation</vt:lpstr>
      <vt:lpstr>10 Steps to Population Level Outcomes</vt:lpstr>
      <vt:lpstr>PowerPoint Presentation</vt:lpstr>
      <vt:lpstr>Return on Investment</vt:lpstr>
      <vt:lpstr>10 Steps to Population Level Outcomes</vt:lpstr>
      <vt:lpstr>PowerPoint Presentation</vt:lpstr>
      <vt:lpstr>10 Steps to Population Level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Langley – E01005552, E01005527, E01005551, E01005529</vt:lpstr>
      <vt:lpstr>PowerPoint Presentation</vt:lpstr>
      <vt:lpstr>STPs and ACSs</vt:lpstr>
      <vt:lpstr>HWBs</vt:lpstr>
    </vt:vector>
  </TitlesOfParts>
  <Company>MUFC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style for title slide</dc:title>
  <dc:creator>Neil</dc:creator>
  <cp:lastModifiedBy>Christine Pearson</cp:lastModifiedBy>
  <cp:revision>307</cp:revision>
  <cp:lastPrinted>2017-07-10T10:49:09Z</cp:lastPrinted>
  <dcterms:created xsi:type="dcterms:W3CDTF">2005-05-25T16:21:13Z</dcterms:created>
  <dcterms:modified xsi:type="dcterms:W3CDTF">2018-03-23T14:35:32Z</dcterms:modified>
</cp:coreProperties>
</file>